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82"/>
  </p:notesMasterIdLst>
  <p:handoutMasterIdLst>
    <p:handoutMasterId r:id="rId83"/>
  </p:handoutMasterIdLst>
  <p:sldIdLst>
    <p:sldId id="324" r:id="rId3"/>
    <p:sldId id="351" r:id="rId4"/>
    <p:sldId id="352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7" r:id="rId38"/>
    <p:sldId id="388" r:id="rId39"/>
    <p:sldId id="389" r:id="rId40"/>
    <p:sldId id="390" r:id="rId41"/>
    <p:sldId id="392" r:id="rId42"/>
    <p:sldId id="393" r:id="rId43"/>
    <p:sldId id="394" r:id="rId44"/>
    <p:sldId id="395" r:id="rId45"/>
    <p:sldId id="396" r:id="rId46"/>
    <p:sldId id="397" r:id="rId47"/>
    <p:sldId id="399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348" r:id="rId81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8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6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id-ID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id-ID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id-ID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id-ID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id-ID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id-ID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9E7C728C-2904-4180-AD48-E278098E95AA}" type="presOf" srcId="{6140B04B-B64C-4385-A943-620D62003DBA}" destId="{7D88BC18-F59C-422E-B048-3ABD1D0E1F14}" srcOrd="0" destOrd="0" presId="urn:microsoft.com/office/officeart/2005/8/layout/hProcess10"/>
    <dgm:cxn modelId="{1245050F-5D7D-4DBF-99B7-D76272E691CE}" type="presOf" srcId="{251A6CF7-F073-48F8-9907-2F09B280EB84}" destId="{C1EE5767-966F-40CA-82D8-9FD446AD3513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9BF3149B-9C98-481B-B766-E6309FCCBC65}" type="presOf" srcId="{DEBA2456-0114-419B-8831-1598B85B7E6C}" destId="{3DC81AB5-6223-4D26-B903-7D6E2F663A3B}" srcOrd="0" destOrd="0" presId="urn:microsoft.com/office/officeart/2005/8/layout/hProcess10"/>
    <dgm:cxn modelId="{79B9233C-42DE-4261-B9A5-30FA29E96616}" type="presOf" srcId="{8FFC3E55-B4E6-457A-9E45-5303238A0D67}" destId="{18892D23-1B4B-4CEF-8215-B0C526D6D4EB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ACF46545-0D31-46CA-A0B5-D4176BA7DB9B}" type="presOf" srcId="{6140B04B-B64C-4385-A943-620D62003DBA}" destId="{32A28748-492C-4001-B321-97D410D8AEA7}" srcOrd="1" destOrd="0" presId="urn:microsoft.com/office/officeart/2005/8/layout/hProcess10"/>
    <dgm:cxn modelId="{2AA7C760-D94F-4B0E-965F-CF4E13B01578}" type="presOf" srcId="{251A6CF7-F073-48F8-9907-2F09B280EB84}" destId="{E022EF6B-CFF5-4F11-8D9E-BF3B2E0B4C6C}" srcOrd="1" destOrd="0" presId="urn:microsoft.com/office/officeart/2005/8/layout/hProcess10"/>
    <dgm:cxn modelId="{CE9D47FB-99F6-42A2-A58C-E9DA798EAB06}" type="presOf" srcId="{9ED6EE63-48B4-4AF5-B486-ADEDDE75D3DE}" destId="{8A2D1533-6974-43EC-A5AA-F3C947BB5F87}" srcOrd="0" destOrd="0" presId="urn:microsoft.com/office/officeart/2005/8/layout/hProcess10"/>
    <dgm:cxn modelId="{6E9A9552-F3C8-473A-9DA4-FCFB2C180A2E}" type="presOf" srcId="{E5BB5C2A-1AC5-4AE9-BA4D-5FDCEA88FC79}" destId="{ABFE0E57-F395-4DE5-94E1-5C956F356B88}" srcOrd="0" destOrd="0" presId="urn:microsoft.com/office/officeart/2005/8/layout/hProcess10"/>
    <dgm:cxn modelId="{4F140C8F-C0AF-41CD-B9EB-CF1029A036CE}" type="presOf" srcId="{9ED6EE63-48B4-4AF5-B486-ADEDDE75D3DE}" destId="{11C94143-7744-42B6-89AB-9B0B25A2812F}" srcOrd="1" destOrd="0" presId="urn:microsoft.com/office/officeart/2005/8/layout/hProcess10"/>
    <dgm:cxn modelId="{EB698631-BA63-4F31-9509-6DD6FDAD19B6}" type="presOf" srcId="{F4FF6E25-E4BF-4A3A-A478-8ED374956B92}" destId="{9834F6CD-5280-484F-B60E-1E213A8C49AF}" srcOrd="0" destOrd="0" presId="urn:microsoft.com/office/officeart/2005/8/layout/hProcess10"/>
    <dgm:cxn modelId="{E7D160D5-FAAE-4DAE-AE9A-5DA35C061F8B}" type="presOf" srcId="{D82D1D83-284C-44DD-9EFD-ECE38BA4CE5A}" destId="{CC8A2AE1-A7D0-4B30-90F8-E9C2A3DD82FF}" srcOrd="0" destOrd="0" presId="urn:microsoft.com/office/officeart/2005/8/layout/hProcess10"/>
    <dgm:cxn modelId="{8AEAEDBD-2B8D-42D4-9A6D-A078C86F7935}" type="presParOf" srcId="{CC8A2AE1-A7D0-4B30-90F8-E9C2A3DD82FF}" destId="{3FF2D7AC-1439-4634-8741-DF82FA267305}" srcOrd="0" destOrd="0" presId="urn:microsoft.com/office/officeart/2005/8/layout/hProcess10"/>
    <dgm:cxn modelId="{9E343E7C-1302-4FA1-A377-720EBC376B88}" type="presParOf" srcId="{3FF2D7AC-1439-4634-8741-DF82FA267305}" destId="{557DC1F0-74B2-480B-9AA7-C94AF2937C30}" srcOrd="0" destOrd="0" presId="urn:microsoft.com/office/officeart/2005/8/layout/hProcess10"/>
    <dgm:cxn modelId="{7AC1EFBC-80B4-4E62-ABCC-5706ECCEC376}" type="presParOf" srcId="{3FF2D7AC-1439-4634-8741-DF82FA267305}" destId="{9834F6CD-5280-484F-B60E-1E213A8C49AF}" srcOrd="1" destOrd="0" presId="urn:microsoft.com/office/officeart/2005/8/layout/hProcess10"/>
    <dgm:cxn modelId="{143BB70E-404E-446B-AA35-3CA9EC509215}" type="presParOf" srcId="{CC8A2AE1-A7D0-4B30-90F8-E9C2A3DD82FF}" destId="{C1EE5767-966F-40CA-82D8-9FD446AD3513}" srcOrd="1" destOrd="0" presId="urn:microsoft.com/office/officeart/2005/8/layout/hProcess10"/>
    <dgm:cxn modelId="{C23CF36C-5F98-486F-B5EA-11DF79770234}" type="presParOf" srcId="{C1EE5767-966F-40CA-82D8-9FD446AD3513}" destId="{E022EF6B-CFF5-4F11-8D9E-BF3B2E0B4C6C}" srcOrd="0" destOrd="0" presId="urn:microsoft.com/office/officeart/2005/8/layout/hProcess10"/>
    <dgm:cxn modelId="{02351A85-95AB-4EED-8643-B81710BAEC01}" type="presParOf" srcId="{CC8A2AE1-A7D0-4B30-90F8-E9C2A3DD82FF}" destId="{865F35DD-F702-4973-917E-886CA09B0D49}" srcOrd="2" destOrd="0" presId="urn:microsoft.com/office/officeart/2005/8/layout/hProcess10"/>
    <dgm:cxn modelId="{1B20C36A-3556-4411-AB71-5028442BA247}" type="presParOf" srcId="{865F35DD-F702-4973-917E-886CA09B0D49}" destId="{5E5A3162-D62F-41D7-8F91-6DFCB1A86A9C}" srcOrd="0" destOrd="0" presId="urn:microsoft.com/office/officeart/2005/8/layout/hProcess10"/>
    <dgm:cxn modelId="{2A237160-01CF-4A6F-AE4F-2A90F77475A7}" type="presParOf" srcId="{865F35DD-F702-4973-917E-886CA09B0D49}" destId="{ABFE0E57-F395-4DE5-94E1-5C956F356B88}" srcOrd="1" destOrd="0" presId="urn:microsoft.com/office/officeart/2005/8/layout/hProcess10"/>
    <dgm:cxn modelId="{53237B65-3462-4984-B908-531C744005F6}" type="presParOf" srcId="{CC8A2AE1-A7D0-4B30-90F8-E9C2A3DD82FF}" destId="{7D88BC18-F59C-422E-B048-3ABD1D0E1F14}" srcOrd="3" destOrd="0" presId="urn:microsoft.com/office/officeart/2005/8/layout/hProcess10"/>
    <dgm:cxn modelId="{73D4E801-7A74-4FAA-9C8D-712381D56DF5}" type="presParOf" srcId="{7D88BC18-F59C-422E-B048-3ABD1D0E1F14}" destId="{32A28748-492C-4001-B321-97D410D8AEA7}" srcOrd="0" destOrd="0" presId="urn:microsoft.com/office/officeart/2005/8/layout/hProcess10"/>
    <dgm:cxn modelId="{76F78EEF-F754-4D10-AFE3-F82252D7B26B}" type="presParOf" srcId="{CC8A2AE1-A7D0-4B30-90F8-E9C2A3DD82FF}" destId="{3D4C0E6D-05D0-49B3-9250-CD6B4E5189F6}" srcOrd="4" destOrd="0" presId="urn:microsoft.com/office/officeart/2005/8/layout/hProcess10"/>
    <dgm:cxn modelId="{FD720661-BEDA-4C76-A474-2916D1EBFD7A}" type="presParOf" srcId="{3D4C0E6D-05D0-49B3-9250-CD6B4E5189F6}" destId="{4D90948A-8E04-4233-ADF7-1E90F212F452}" srcOrd="0" destOrd="0" presId="urn:microsoft.com/office/officeart/2005/8/layout/hProcess10"/>
    <dgm:cxn modelId="{073086B1-3DCE-4893-BF59-60FCE0007869}" type="presParOf" srcId="{3D4C0E6D-05D0-49B3-9250-CD6B4E5189F6}" destId="{3DC81AB5-6223-4D26-B903-7D6E2F663A3B}" srcOrd="1" destOrd="0" presId="urn:microsoft.com/office/officeart/2005/8/layout/hProcess10"/>
    <dgm:cxn modelId="{1A53EEED-6961-4093-9DBF-EFCA6C00D876}" type="presParOf" srcId="{CC8A2AE1-A7D0-4B30-90F8-E9C2A3DD82FF}" destId="{8A2D1533-6974-43EC-A5AA-F3C947BB5F87}" srcOrd="5" destOrd="0" presId="urn:microsoft.com/office/officeart/2005/8/layout/hProcess10"/>
    <dgm:cxn modelId="{46CBAD75-93A5-4BFF-B00A-CE3496BF218F}" type="presParOf" srcId="{8A2D1533-6974-43EC-A5AA-F3C947BB5F87}" destId="{11C94143-7744-42B6-89AB-9B0B25A2812F}" srcOrd="0" destOrd="0" presId="urn:microsoft.com/office/officeart/2005/8/layout/hProcess10"/>
    <dgm:cxn modelId="{D58180F7-CEDF-40D9-A22C-DA1EB869B9D9}" type="presParOf" srcId="{CC8A2AE1-A7D0-4B30-90F8-E9C2A3DD82FF}" destId="{CFD980F8-4A5B-4C9B-B5ED-6E43AEA1FF86}" srcOrd="6" destOrd="0" presId="urn:microsoft.com/office/officeart/2005/8/layout/hProcess10"/>
    <dgm:cxn modelId="{FE871800-51CB-41F6-BB08-4680C4B28A74}" type="presParOf" srcId="{CFD980F8-4A5B-4C9B-B5ED-6E43AEA1FF86}" destId="{004CFFD5-5EA5-424D-81D9-5A63A5306412}" srcOrd="0" destOrd="0" presId="urn:microsoft.com/office/officeart/2005/8/layout/hProcess10"/>
    <dgm:cxn modelId="{DE689B60-F7D3-4B50-95EC-BC0B7E68262A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4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2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id-ID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id-ID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id-ID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id-ID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id-ID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id-ID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78310A1A-900F-4D1A-8176-90A0A368FB21}" type="presOf" srcId="{DEBA2456-0114-419B-8831-1598B85B7E6C}" destId="{3DC81AB5-6223-4D26-B903-7D6E2F663A3B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65D0C143-75EC-403D-9C14-614B85D10394}" type="presOf" srcId="{6140B04B-B64C-4385-A943-620D62003DBA}" destId="{32A28748-492C-4001-B321-97D410D8AEA7}" srcOrd="1" destOrd="0" presId="urn:microsoft.com/office/officeart/2005/8/layout/hProcess10"/>
    <dgm:cxn modelId="{22791869-CD62-48A6-BA49-667882AEEB08}" type="presOf" srcId="{9ED6EE63-48B4-4AF5-B486-ADEDDE75D3DE}" destId="{11C94143-7744-42B6-89AB-9B0B25A2812F}" srcOrd="1" destOrd="0" presId="urn:microsoft.com/office/officeart/2005/8/layout/hProcess10"/>
    <dgm:cxn modelId="{18DFB438-53BC-4520-ADAF-3AABFC0929FB}" type="presOf" srcId="{E5BB5C2A-1AC5-4AE9-BA4D-5FDCEA88FC79}" destId="{ABFE0E57-F395-4DE5-94E1-5C956F356B88}" srcOrd="0" destOrd="0" presId="urn:microsoft.com/office/officeart/2005/8/layout/hProcess10"/>
    <dgm:cxn modelId="{0BABCC9B-338D-427D-8114-0634BF9A05AD}" type="presOf" srcId="{251A6CF7-F073-48F8-9907-2F09B280EB84}" destId="{C1EE5767-966F-40CA-82D8-9FD446AD3513}" srcOrd="0" destOrd="0" presId="urn:microsoft.com/office/officeart/2005/8/layout/hProcess10"/>
    <dgm:cxn modelId="{FF24BBBD-60B9-4344-8A82-86AAD8DAD88B}" type="presOf" srcId="{D82D1D83-284C-44DD-9EFD-ECE38BA4CE5A}" destId="{CC8A2AE1-A7D0-4B30-90F8-E9C2A3DD82FF}" srcOrd="0" destOrd="0" presId="urn:microsoft.com/office/officeart/2005/8/layout/hProcess10"/>
    <dgm:cxn modelId="{9287148C-FD3F-4F51-B29D-2ACB0AB20C88}" type="presOf" srcId="{F4FF6E25-E4BF-4A3A-A478-8ED374956B92}" destId="{9834F6CD-5280-484F-B60E-1E213A8C49AF}" srcOrd="0" destOrd="0" presId="urn:microsoft.com/office/officeart/2005/8/layout/hProcess10"/>
    <dgm:cxn modelId="{D367F074-00B2-4452-BD7B-585625CDBE50}" type="presOf" srcId="{251A6CF7-F073-48F8-9907-2F09B280EB84}" destId="{E022EF6B-CFF5-4F11-8D9E-BF3B2E0B4C6C}" srcOrd="1" destOrd="0" presId="urn:microsoft.com/office/officeart/2005/8/layout/hProcess10"/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CAB09806-E636-46E2-ACAB-5A1C60F04E1D}" type="presOf" srcId="{8FFC3E55-B4E6-457A-9E45-5303238A0D67}" destId="{18892D23-1B4B-4CEF-8215-B0C526D6D4EB}" srcOrd="0" destOrd="0" presId="urn:microsoft.com/office/officeart/2005/8/layout/hProcess10"/>
    <dgm:cxn modelId="{AE75F0E0-92BD-495E-BB66-A8EAC29263F5}" type="presOf" srcId="{6140B04B-B64C-4385-A943-620D62003DBA}" destId="{7D88BC18-F59C-422E-B048-3ABD1D0E1F14}" srcOrd="0" destOrd="0" presId="urn:microsoft.com/office/officeart/2005/8/layout/hProcess10"/>
    <dgm:cxn modelId="{C1AE41C6-354F-4C75-A163-718907444F63}" type="presOf" srcId="{9ED6EE63-48B4-4AF5-B486-ADEDDE75D3DE}" destId="{8A2D1533-6974-43EC-A5AA-F3C947BB5F87}" srcOrd="0" destOrd="0" presId="urn:microsoft.com/office/officeart/2005/8/layout/hProcess10"/>
    <dgm:cxn modelId="{BBEC9678-16C6-47AD-8668-716A254E9474}" type="presParOf" srcId="{CC8A2AE1-A7D0-4B30-90F8-E9C2A3DD82FF}" destId="{3FF2D7AC-1439-4634-8741-DF82FA267305}" srcOrd="0" destOrd="0" presId="urn:microsoft.com/office/officeart/2005/8/layout/hProcess10"/>
    <dgm:cxn modelId="{CBA1B6CF-364A-4227-9BBC-D8AB447C6DAC}" type="presParOf" srcId="{3FF2D7AC-1439-4634-8741-DF82FA267305}" destId="{557DC1F0-74B2-480B-9AA7-C94AF2937C30}" srcOrd="0" destOrd="0" presId="urn:microsoft.com/office/officeart/2005/8/layout/hProcess10"/>
    <dgm:cxn modelId="{63A1E095-9C81-4AC8-A177-632A9CD99099}" type="presParOf" srcId="{3FF2D7AC-1439-4634-8741-DF82FA267305}" destId="{9834F6CD-5280-484F-B60E-1E213A8C49AF}" srcOrd="1" destOrd="0" presId="urn:microsoft.com/office/officeart/2005/8/layout/hProcess10"/>
    <dgm:cxn modelId="{ED3D3F3B-F717-4E35-80F1-8CADA81FF87A}" type="presParOf" srcId="{CC8A2AE1-A7D0-4B30-90F8-E9C2A3DD82FF}" destId="{C1EE5767-966F-40CA-82D8-9FD446AD3513}" srcOrd="1" destOrd="0" presId="urn:microsoft.com/office/officeart/2005/8/layout/hProcess10"/>
    <dgm:cxn modelId="{3D689AF4-4C43-4DF8-B526-3E1F7A84BAB9}" type="presParOf" srcId="{C1EE5767-966F-40CA-82D8-9FD446AD3513}" destId="{E022EF6B-CFF5-4F11-8D9E-BF3B2E0B4C6C}" srcOrd="0" destOrd="0" presId="urn:microsoft.com/office/officeart/2005/8/layout/hProcess10"/>
    <dgm:cxn modelId="{835E7623-2532-46D4-8973-BDDD99B909BF}" type="presParOf" srcId="{CC8A2AE1-A7D0-4B30-90F8-E9C2A3DD82FF}" destId="{865F35DD-F702-4973-917E-886CA09B0D49}" srcOrd="2" destOrd="0" presId="urn:microsoft.com/office/officeart/2005/8/layout/hProcess10"/>
    <dgm:cxn modelId="{D05E262D-0889-47C3-A6E4-2AF211314789}" type="presParOf" srcId="{865F35DD-F702-4973-917E-886CA09B0D49}" destId="{5E5A3162-D62F-41D7-8F91-6DFCB1A86A9C}" srcOrd="0" destOrd="0" presId="urn:microsoft.com/office/officeart/2005/8/layout/hProcess10"/>
    <dgm:cxn modelId="{2FDB7F40-CA9E-4C7D-AE5B-6134E29E1FE8}" type="presParOf" srcId="{865F35DD-F702-4973-917E-886CA09B0D49}" destId="{ABFE0E57-F395-4DE5-94E1-5C956F356B88}" srcOrd="1" destOrd="0" presId="urn:microsoft.com/office/officeart/2005/8/layout/hProcess10"/>
    <dgm:cxn modelId="{7125BD62-30F0-4087-8B86-31D3FC982A3E}" type="presParOf" srcId="{CC8A2AE1-A7D0-4B30-90F8-E9C2A3DD82FF}" destId="{7D88BC18-F59C-422E-B048-3ABD1D0E1F14}" srcOrd="3" destOrd="0" presId="urn:microsoft.com/office/officeart/2005/8/layout/hProcess10"/>
    <dgm:cxn modelId="{E52FA696-BC99-4B15-A951-1711E0758A58}" type="presParOf" srcId="{7D88BC18-F59C-422E-B048-3ABD1D0E1F14}" destId="{32A28748-492C-4001-B321-97D410D8AEA7}" srcOrd="0" destOrd="0" presId="urn:microsoft.com/office/officeart/2005/8/layout/hProcess10"/>
    <dgm:cxn modelId="{E6F4CF97-2BF6-4E87-AA40-FBA8F9B56F2C}" type="presParOf" srcId="{CC8A2AE1-A7D0-4B30-90F8-E9C2A3DD82FF}" destId="{3D4C0E6D-05D0-49B3-9250-CD6B4E5189F6}" srcOrd="4" destOrd="0" presId="urn:microsoft.com/office/officeart/2005/8/layout/hProcess10"/>
    <dgm:cxn modelId="{52F0E259-A413-424E-9784-1571EE6793DD}" type="presParOf" srcId="{3D4C0E6D-05D0-49B3-9250-CD6B4E5189F6}" destId="{4D90948A-8E04-4233-ADF7-1E90F212F452}" srcOrd="0" destOrd="0" presId="urn:microsoft.com/office/officeart/2005/8/layout/hProcess10"/>
    <dgm:cxn modelId="{8FCD545F-3FAA-4E84-A00C-A618A1F6C38A}" type="presParOf" srcId="{3D4C0E6D-05D0-49B3-9250-CD6B4E5189F6}" destId="{3DC81AB5-6223-4D26-B903-7D6E2F663A3B}" srcOrd="1" destOrd="0" presId="urn:microsoft.com/office/officeart/2005/8/layout/hProcess10"/>
    <dgm:cxn modelId="{6591FF24-F2F8-443D-B1AD-651D67096C27}" type="presParOf" srcId="{CC8A2AE1-A7D0-4B30-90F8-E9C2A3DD82FF}" destId="{8A2D1533-6974-43EC-A5AA-F3C947BB5F87}" srcOrd="5" destOrd="0" presId="urn:microsoft.com/office/officeart/2005/8/layout/hProcess10"/>
    <dgm:cxn modelId="{DDCA52BF-41E8-4F4C-8FD8-9428EEAAEB73}" type="presParOf" srcId="{8A2D1533-6974-43EC-A5AA-F3C947BB5F87}" destId="{11C94143-7744-42B6-89AB-9B0B25A2812F}" srcOrd="0" destOrd="0" presId="urn:microsoft.com/office/officeart/2005/8/layout/hProcess10"/>
    <dgm:cxn modelId="{3DCD2592-5F4B-48B3-9D43-0B26F9224134}" type="presParOf" srcId="{CC8A2AE1-A7D0-4B30-90F8-E9C2A3DD82FF}" destId="{CFD980F8-4A5B-4C9B-B5ED-6E43AEA1FF86}" srcOrd="6" destOrd="0" presId="urn:microsoft.com/office/officeart/2005/8/layout/hProcess10"/>
    <dgm:cxn modelId="{F4368322-00E5-42AD-8363-5091731DDA1F}" type="presParOf" srcId="{CFD980F8-4A5B-4C9B-B5ED-6E43AEA1FF86}" destId="{004CFFD5-5EA5-424D-81D9-5A63A5306412}" srcOrd="0" destOrd="0" presId="urn:microsoft.com/office/officeart/2005/8/layout/hProcess10"/>
    <dgm:cxn modelId="{A65DAE2A-D468-4E60-BBF8-BED61249CD09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4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2000" b="1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100" b="0" dirty="0" smtClean="0">
            <a:effectLst/>
            <a:latin typeface="Calibri" pitchFamily="34" charset="0"/>
            <a:cs typeface="Calibri" pitchFamily="34" charset="0"/>
          </a:endParaRPr>
        </a:p>
        <a:p>
          <a:r>
            <a:rPr lang="en-US" sz="2400" b="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dirty="0">
            <a:effectLst/>
            <a:latin typeface="Calibri" pitchFamily="34" charset="0"/>
            <a:cs typeface="Calibri" pitchFamily="34" charset="0"/>
          </a:endParaRP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id-ID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id-ID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id-ID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id-ID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id-ID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id-ID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0BC76995-9579-4875-A70B-6A0B0FB086CD}" type="presOf" srcId="{6140B04B-B64C-4385-A943-620D62003DBA}" destId="{7D88BC18-F59C-422E-B048-3ABD1D0E1F14}" srcOrd="0" destOrd="0" presId="urn:microsoft.com/office/officeart/2005/8/layout/hProcess10"/>
    <dgm:cxn modelId="{BB523D84-42B7-4BCD-8894-3CFF75413D4C}" type="presOf" srcId="{DEBA2456-0114-419B-8831-1598B85B7E6C}" destId="{3DC81AB5-6223-4D26-B903-7D6E2F663A3B}" srcOrd="0" destOrd="0" presId="urn:microsoft.com/office/officeart/2005/8/layout/hProcess10"/>
    <dgm:cxn modelId="{214ECF1B-1570-4267-BA69-8CF9D3CE4622}" type="presOf" srcId="{251A6CF7-F073-48F8-9907-2F09B280EB84}" destId="{E022EF6B-CFF5-4F11-8D9E-BF3B2E0B4C6C}" srcOrd="1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4D1BF76F-E0DA-4CBC-A769-426D266DAF33}" type="presOf" srcId="{9ED6EE63-48B4-4AF5-B486-ADEDDE75D3DE}" destId="{11C94143-7744-42B6-89AB-9B0B25A2812F}" srcOrd="1" destOrd="0" presId="urn:microsoft.com/office/officeart/2005/8/layout/hProcess10"/>
    <dgm:cxn modelId="{22D75E2B-F977-4959-81D5-E7F92E091B44}" type="presOf" srcId="{D82D1D83-284C-44DD-9EFD-ECE38BA4CE5A}" destId="{CC8A2AE1-A7D0-4B30-90F8-E9C2A3DD82FF}" srcOrd="0" destOrd="0" presId="urn:microsoft.com/office/officeart/2005/8/layout/hProcess10"/>
    <dgm:cxn modelId="{40689BCE-D14C-43ED-A6EC-5D58B4563C8F}" type="presOf" srcId="{E5BB5C2A-1AC5-4AE9-BA4D-5FDCEA88FC79}" destId="{ABFE0E57-F395-4DE5-94E1-5C956F356B88}" srcOrd="0" destOrd="0" presId="urn:microsoft.com/office/officeart/2005/8/layout/hProcess10"/>
    <dgm:cxn modelId="{ED1ECA02-17C8-4BA8-8661-652C4D227454}" type="presOf" srcId="{F4FF6E25-E4BF-4A3A-A478-8ED374956B92}" destId="{9834F6CD-5280-484F-B60E-1E213A8C49AF}" srcOrd="0" destOrd="0" presId="urn:microsoft.com/office/officeart/2005/8/layout/hProcess10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E5079944-97E6-47D3-B2C2-B8AF47CD5350}" type="presOf" srcId="{251A6CF7-F073-48F8-9907-2F09B280EB84}" destId="{C1EE5767-966F-40CA-82D8-9FD446AD3513}" srcOrd="0" destOrd="0" presId="urn:microsoft.com/office/officeart/2005/8/layout/hProcess10"/>
    <dgm:cxn modelId="{E5C5CFBF-FBF2-4A82-B792-DFDBF5E2AF87}" type="presOf" srcId="{8FFC3E55-B4E6-457A-9E45-5303238A0D67}" destId="{18892D23-1B4B-4CEF-8215-B0C526D6D4EB}" srcOrd="0" destOrd="0" presId="urn:microsoft.com/office/officeart/2005/8/layout/hProcess10"/>
    <dgm:cxn modelId="{2102BBB6-3B97-41CF-A9D0-3F01AD931F4F}" type="presOf" srcId="{6140B04B-B64C-4385-A943-620D62003DBA}" destId="{32A28748-492C-4001-B321-97D410D8AEA7}" srcOrd="1" destOrd="0" presId="urn:microsoft.com/office/officeart/2005/8/layout/hProcess10"/>
    <dgm:cxn modelId="{8173DC41-5FAD-487F-97F0-3BDC34C97849}" type="presOf" srcId="{9ED6EE63-48B4-4AF5-B486-ADEDDE75D3DE}" destId="{8A2D1533-6974-43EC-A5AA-F3C947BB5F87}" srcOrd="0" destOrd="0" presId="urn:microsoft.com/office/officeart/2005/8/layout/hProcess10"/>
    <dgm:cxn modelId="{33117EF0-84ED-4D32-A92D-300777FE2F09}" type="presParOf" srcId="{CC8A2AE1-A7D0-4B30-90F8-E9C2A3DD82FF}" destId="{3FF2D7AC-1439-4634-8741-DF82FA267305}" srcOrd="0" destOrd="0" presId="urn:microsoft.com/office/officeart/2005/8/layout/hProcess10"/>
    <dgm:cxn modelId="{DBE58927-6A12-49E6-B195-87B876767981}" type="presParOf" srcId="{3FF2D7AC-1439-4634-8741-DF82FA267305}" destId="{557DC1F0-74B2-480B-9AA7-C94AF2937C30}" srcOrd="0" destOrd="0" presId="urn:microsoft.com/office/officeart/2005/8/layout/hProcess10"/>
    <dgm:cxn modelId="{787F572F-2290-4F34-9DF7-7CF23AD8E5A7}" type="presParOf" srcId="{3FF2D7AC-1439-4634-8741-DF82FA267305}" destId="{9834F6CD-5280-484F-B60E-1E213A8C49AF}" srcOrd="1" destOrd="0" presId="urn:microsoft.com/office/officeart/2005/8/layout/hProcess10"/>
    <dgm:cxn modelId="{81CF4EA1-8619-4A95-A3B6-177E5F8E2F2D}" type="presParOf" srcId="{CC8A2AE1-A7D0-4B30-90F8-E9C2A3DD82FF}" destId="{C1EE5767-966F-40CA-82D8-9FD446AD3513}" srcOrd="1" destOrd="0" presId="urn:microsoft.com/office/officeart/2005/8/layout/hProcess10"/>
    <dgm:cxn modelId="{9F29D518-01D3-4EB7-8972-06B769372782}" type="presParOf" srcId="{C1EE5767-966F-40CA-82D8-9FD446AD3513}" destId="{E022EF6B-CFF5-4F11-8D9E-BF3B2E0B4C6C}" srcOrd="0" destOrd="0" presId="urn:microsoft.com/office/officeart/2005/8/layout/hProcess10"/>
    <dgm:cxn modelId="{F4E8AD9B-4103-4240-BB8C-32D352222285}" type="presParOf" srcId="{CC8A2AE1-A7D0-4B30-90F8-E9C2A3DD82FF}" destId="{865F35DD-F702-4973-917E-886CA09B0D49}" srcOrd="2" destOrd="0" presId="urn:microsoft.com/office/officeart/2005/8/layout/hProcess10"/>
    <dgm:cxn modelId="{1E2E9595-210C-4505-816D-24FD8A7C131F}" type="presParOf" srcId="{865F35DD-F702-4973-917E-886CA09B0D49}" destId="{5E5A3162-D62F-41D7-8F91-6DFCB1A86A9C}" srcOrd="0" destOrd="0" presId="urn:microsoft.com/office/officeart/2005/8/layout/hProcess10"/>
    <dgm:cxn modelId="{7FD16E89-774B-4498-8949-65A508957BD1}" type="presParOf" srcId="{865F35DD-F702-4973-917E-886CA09B0D49}" destId="{ABFE0E57-F395-4DE5-94E1-5C956F356B88}" srcOrd="1" destOrd="0" presId="urn:microsoft.com/office/officeart/2005/8/layout/hProcess10"/>
    <dgm:cxn modelId="{CE4889EC-FB0E-40E8-A499-1502C5FE0B48}" type="presParOf" srcId="{CC8A2AE1-A7D0-4B30-90F8-E9C2A3DD82FF}" destId="{7D88BC18-F59C-422E-B048-3ABD1D0E1F14}" srcOrd="3" destOrd="0" presId="urn:microsoft.com/office/officeart/2005/8/layout/hProcess10"/>
    <dgm:cxn modelId="{D7B742D7-2AF4-4B9B-8C38-4741E5696689}" type="presParOf" srcId="{7D88BC18-F59C-422E-B048-3ABD1D0E1F14}" destId="{32A28748-492C-4001-B321-97D410D8AEA7}" srcOrd="0" destOrd="0" presId="urn:microsoft.com/office/officeart/2005/8/layout/hProcess10"/>
    <dgm:cxn modelId="{AAB1464C-8CBB-43DF-926A-AF173DEB5D85}" type="presParOf" srcId="{CC8A2AE1-A7D0-4B30-90F8-E9C2A3DD82FF}" destId="{3D4C0E6D-05D0-49B3-9250-CD6B4E5189F6}" srcOrd="4" destOrd="0" presId="urn:microsoft.com/office/officeart/2005/8/layout/hProcess10"/>
    <dgm:cxn modelId="{58210391-CD85-4739-A9C2-4479E02BB0B4}" type="presParOf" srcId="{3D4C0E6D-05D0-49B3-9250-CD6B4E5189F6}" destId="{4D90948A-8E04-4233-ADF7-1E90F212F452}" srcOrd="0" destOrd="0" presId="urn:microsoft.com/office/officeart/2005/8/layout/hProcess10"/>
    <dgm:cxn modelId="{1A8AF7E0-653C-4F25-B792-02F69CAAFFDE}" type="presParOf" srcId="{3D4C0E6D-05D0-49B3-9250-CD6B4E5189F6}" destId="{3DC81AB5-6223-4D26-B903-7D6E2F663A3B}" srcOrd="1" destOrd="0" presId="urn:microsoft.com/office/officeart/2005/8/layout/hProcess10"/>
    <dgm:cxn modelId="{E353B7B7-A1F0-441D-B93B-F4913C9DE1E6}" type="presParOf" srcId="{CC8A2AE1-A7D0-4B30-90F8-E9C2A3DD82FF}" destId="{8A2D1533-6974-43EC-A5AA-F3C947BB5F87}" srcOrd="5" destOrd="0" presId="urn:microsoft.com/office/officeart/2005/8/layout/hProcess10"/>
    <dgm:cxn modelId="{BAD8EBD6-0A75-40E2-8BDD-BE1B915414EE}" type="presParOf" srcId="{8A2D1533-6974-43EC-A5AA-F3C947BB5F87}" destId="{11C94143-7744-42B6-89AB-9B0B25A2812F}" srcOrd="0" destOrd="0" presId="urn:microsoft.com/office/officeart/2005/8/layout/hProcess10"/>
    <dgm:cxn modelId="{FFB1C456-6591-417B-8003-E75FA917358C}" type="presParOf" srcId="{CC8A2AE1-A7D0-4B30-90F8-E9C2A3DD82FF}" destId="{CFD980F8-4A5B-4C9B-B5ED-6E43AEA1FF86}" srcOrd="6" destOrd="0" presId="urn:microsoft.com/office/officeart/2005/8/layout/hProcess10"/>
    <dgm:cxn modelId="{B6A305B7-34F8-4557-9B64-FD404E97DB36}" type="presParOf" srcId="{CFD980F8-4A5B-4C9B-B5ED-6E43AEA1FF86}" destId="{004CFFD5-5EA5-424D-81D9-5A63A5306412}" srcOrd="0" destOrd="0" presId="urn:microsoft.com/office/officeart/2005/8/layout/hProcess10"/>
    <dgm:cxn modelId="{E7DC242D-246E-40A4-9FBA-E741D2F1583F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63992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8121" y="1828798"/>
          <a:ext cx="1824687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8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94808" y="1875485"/>
        <a:ext cx="1731313" cy="1500622"/>
      </dsp:txXfrm>
    </dsp:sp>
    <dsp:sp modelId="{C1EE5767-966F-40CA-82D8-9FD446AD3513}">
      <dsp:nvSpPr>
        <dsp:cNvPr id="0" name=""/>
        <dsp:cNvSpPr/>
      </dsp:nvSpPr>
      <dsp:spPr>
        <a:xfrm>
          <a:off x="1694998" y="1344651"/>
          <a:ext cx="398334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1694998" y="1399084"/>
        <a:ext cx="316685" cy="163299"/>
      </dsp:txXfrm>
    </dsp:sp>
    <dsp:sp modelId="{5E5A3162-D62F-41D7-8F91-6DFCB1A86A9C}">
      <dsp:nvSpPr>
        <dsp:cNvPr id="0" name=""/>
        <dsp:cNvSpPr/>
      </dsp:nvSpPr>
      <dsp:spPr>
        <a:xfrm>
          <a:off x="2434763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266036" y="1828798"/>
          <a:ext cx="1838902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2312723" y="1875485"/>
        <a:ext cx="1745528" cy="1500622"/>
      </dsp:txXfrm>
    </dsp:sp>
    <dsp:sp modelId="{7D88BC18-F59C-422E-B048-3ABD1D0E1F14}">
      <dsp:nvSpPr>
        <dsp:cNvPr id="0" name=""/>
        <dsp:cNvSpPr/>
      </dsp:nvSpPr>
      <dsp:spPr>
        <a:xfrm>
          <a:off x="4017983" y="1344651"/>
          <a:ext cx="45054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4017983" y="1399084"/>
        <a:ext cx="368900" cy="163299"/>
      </dsp:txXfrm>
    </dsp:sp>
    <dsp:sp modelId="{4D90948A-8E04-4233-ADF7-1E90F212F452}">
      <dsp:nvSpPr>
        <dsp:cNvPr id="0" name=""/>
        <dsp:cNvSpPr/>
      </dsp:nvSpPr>
      <dsp:spPr>
        <a:xfrm>
          <a:off x="4854718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543914" y="1828798"/>
          <a:ext cx="2123055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4590601" y="1875485"/>
        <a:ext cx="2029681" cy="1500622"/>
      </dsp:txXfrm>
    </dsp:sp>
    <dsp:sp modelId="{8A2D1533-6974-43EC-A5AA-F3C947BB5F87}">
      <dsp:nvSpPr>
        <dsp:cNvPr id="0" name=""/>
        <dsp:cNvSpPr/>
      </dsp:nvSpPr>
      <dsp:spPr>
        <a:xfrm>
          <a:off x="6422368" y="1344651"/>
          <a:ext cx="43497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6422368" y="1399084"/>
        <a:ext cx="353330" cy="163299"/>
      </dsp:txXfrm>
    </dsp:sp>
    <dsp:sp modelId="{004CFFD5-5EA5-424D-81D9-5A63A5306412}">
      <dsp:nvSpPr>
        <dsp:cNvPr id="0" name=""/>
        <dsp:cNvSpPr/>
      </dsp:nvSpPr>
      <dsp:spPr>
        <a:xfrm>
          <a:off x="7230187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105945" y="1828798"/>
          <a:ext cx="1749931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6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7152632" y="1875485"/>
        <a:ext cx="1656557" cy="1500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63992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8121" y="1828798"/>
          <a:ext cx="1824687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4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94808" y="1875485"/>
        <a:ext cx="1731313" cy="1500622"/>
      </dsp:txXfrm>
    </dsp:sp>
    <dsp:sp modelId="{C1EE5767-966F-40CA-82D8-9FD446AD3513}">
      <dsp:nvSpPr>
        <dsp:cNvPr id="0" name=""/>
        <dsp:cNvSpPr/>
      </dsp:nvSpPr>
      <dsp:spPr>
        <a:xfrm>
          <a:off x="1694998" y="1344651"/>
          <a:ext cx="398334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1694998" y="1399084"/>
        <a:ext cx="316685" cy="163299"/>
      </dsp:txXfrm>
    </dsp:sp>
    <dsp:sp modelId="{5E5A3162-D62F-41D7-8F91-6DFCB1A86A9C}">
      <dsp:nvSpPr>
        <dsp:cNvPr id="0" name=""/>
        <dsp:cNvSpPr/>
      </dsp:nvSpPr>
      <dsp:spPr>
        <a:xfrm>
          <a:off x="2434763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266036" y="1828798"/>
          <a:ext cx="1838902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2312723" y="1875485"/>
        <a:ext cx="1745528" cy="1500622"/>
      </dsp:txXfrm>
    </dsp:sp>
    <dsp:sp modelId="{7D88BC18-F59C-422E-B048-3ABD1D0E1F14}">
      <dsp:nvSpPr>
        <dsp:cNvPr id="0" name=""/>
        <dsp:cNvSpPr/>
      </dsp:nvSpPr>
      <dsp:spPr>
        <a:xfrm>
          <a:off x="4017983" y="1344651"/>
          <a:ext cx="45054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4017983" y="1399084"/>
        <a:ext cx="368900" cy="163299"/>
      </dsp:txXfrm>
    </dsp:sp>
    <dsp:sp modelId="{4D90948A-8E04-4233-ADF7-1E90F212F452}">
      <dsp:nvSpPr>
        <dsp:cNvPr id="0" name=""/>
        <dsp:cNvSpPr/>
      </dsp:nvSpPr>
      <dsp:spPr>
        <a:xfrm>
          <a:off x="4854718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543914" y="1828798"/>
          <a:ext cx="2123055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4590601" y="1875485"/>
        <a:ext cx="2029681" cy="1500622"/>
      </dsp:txXfrm>
    </dsp:sp>
    <dsp:sp modelId="{8A2D1533-6974-43EC-A5AA-F3C947BB5F87}">
      <dsp:nvSpPr>
        <dsp:cNvPr id="0" name=""/>
        <dsp:cNvSpPr/>
      </dsp:nvSpPr>
      <dsp:spPr>
        <a:xfrm>
          <a:off x="6422368" y="1344651"/>
          <a:ext cx="43497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6422368" y="1399084"/>
        <a:ext cx="353330" cy="163299"/>
      </dsp:txXfrm>
    </dsp:sp>
    <dsp:sp modelId="{004CFFD5-5EA5-424D-81D9-5A63A5306412}">
      <dsp:nvSpPr>
        <dsp:cNvPr id="0" name=""/>
        <dsp:cNvSpPr/>
      </dsp:nvSpPr>
      <dsp:spPr>
        <a:xfrm>
          <a:off x="7230187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105945" y="1828798"/>
          <a:ext cx="1749931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2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7152632" y="1875485"/>
        <a:ext cx="1656557" cy="1500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63992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8121" y="1828798"/>
          <a:ext cx="1824687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1.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Data</a:t>
          </a:r>
          <a: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8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4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Pemahaman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dan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Pengolahan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94808" y="1875485"/>
        <a:ext cx="1731313" cy="1500622"/>
      </dsp:txXfrm>
    </dsp:sp>
    <dsp:sp modelId="{C1EE5767-966F-40CA-82D8-9FD446AD3513}">
      <dsp:nvSpPr>
        <dsp:cNvPr id="0" name=""/>
        <dsp:cNvSpPr/>
      </dsp:nvSpPr>
      <dsp:spPr>
        <a:xfrm>
          <a:off x="1694998" y="1344651"/>
          <a:ext cx="398334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1694998" y="1399084"/>
        <a:ext cx="316685" cy="163299"/>
      </dsp:txXfrm>
    </dsp:sp>
    <dsp:sp modelId="{5E5A3162-D62F-41D7-8F91-6DFCB1A86A9C}">
      <dsp:nvSpPr>
        <dsp:cNvPr id="0" name=""/>
        <dsp:cNvSpPr/>
      </dsp:nvSpPr>
      <dsp:spPr>
        <a:xfrm>
          <a:off x="2434763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266036" y="1828798"/>
          <a:ext cx="1838902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2184"/>
                <a:satOff val="-1988"/>
                <a:lumOff val="20000"/>
                <a:alphaOff val="0"/>
                <a:tint val="50000"/>
                <a:satMod val="300000"/>
              </a:schemeClr>
            </a:gs>
            <a:gs pos="35000">
              <a:schemeClr val="accent4">
                <a:hueOff val="-282184"/>
                <a:satOff val="-1988"/>
                <a:lumOff val="2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282184"/>
                <a:satOff val="-1988"/>
                <a:lumOff val="2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2. </a:t>
          </a:r>
          <a:r>
            <a:rPr lang="id-ID" sz="2000" b="1" kern="1200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1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Pilih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Sesuai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Karakter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Data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2312723" y="1875485"/>
        <a:ext cx="1745528" cy="1500622"/>
      </dsp:txXfrm>
    </dsp:sp>
    <dsp:sp modelId="{7D88BC18-F59C-422E-B048-3ABD1D0E1F14}">
      <dsp:nvSpPr>
        <dsp:cNvPr id="0" name=""/>
        <dsp:cNvSpPr/>
      </dsp:nvSpPr>
      <dsp:spPr>
        <a:xfrm>
          <a:off x="4017983" y="1344651"/>
          <a:ext cx="45054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23276"/>
                <a:satOff val="-2982"/>
                <a:lumOff val="30000"/>
                <a:alphaOff val="0"/>
                <a:tint val="50000"/>
                <a:satMod val="300000"/>
              </a:schemeClr>
            </a:gs>
            <a:gs pos="35000">
              <a:schemeClr val="accent4">
                <a:hueOff val="-423276"/>
                <a:satOff val="-2982"/>
                <a:lumOff val="3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423276"/>
                <a:satOff val="-2982"/>
                <a:lumOff val="3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4017983" y="1399084"/>
        <a:ext cx="368900" cy="163299"/>
      </dsp:txXfrm>
    </dsp:sp>
    <dsp:sp modelId="{4D90948A-8E04-4233-ADF7-1E90F212F452}">
      <dsp:nvSpPr>
        <dsp:cNvPr id="0" name=""/>
        <dsp:cNvSpPr/>
      </dsp:nvSpPr>
      <dsp:spPr>
        <a:xfrm>
          <a:off x="4854718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543914" y="1828798"/>
          <a:ext cx="2123055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64368"/>
                <a:satOff val="-3976"/>
                <a:lumOff val="40000"/>
                <a:alphaOff val="0"/>
                <a:tint val="50000"/>
                <a:satMod val="300000"/>
              </a:schemeClr>
            </a:gs>
            <a:gs pos="35000">
              <a:schemeClr val="accent4">
                <a:hueOff val="-564368"/>
                <a:satOff val="-3976"/>
                <a:lumOff val="4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564368"/>
                <a:satOff val="-3976"/>
                <a:lumOff val="4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3. </a:t>
          </a:r>
          <a:r>
            <a:rPr lang="en-US" sz="2000" b="1" kern="1200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28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(Pola/Model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r>
            <a:rPr lang="en-US" sz="1400" b="0" kern="1200" dirty="0" err="1" smtClean="0">
              <a:effectLst/>
              <a:latin typeface="Calibri" pitchFamily="34" charset="0"/>
              <a:cs typeface="Calibri" pitchFamily="34" charset="0"/>
            </a:rPr>
            <a:t>Rumus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/</a:t>
          </a:r>
          <a:b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Tree/Rule/Cluster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4590601" y="1875485"/>
        <a:ext cx="2029681" cy="1500622"/>
      </dsp:txXfrm>
    </dsp:sp>
    <dsp:sp modelId="{8A2D1533-6974-43EC-A5AA-F3C947BB5F87}">
      <dsp:nvSpPr>
        <dsp:cNvPr id="0" name=""/>
        <dsp:cNvSpPr/>
      </dsp:nvSpPr>
      <dsp:spPr>
        <a:xfrm>
          <a:off x="6422368" y="1344651"/>
          <a:ext cx="434979" cy="272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100" kern="1200"/>
        </a:p>
      </dsp:txBody>
      <dsp:txXfrm>
        <a:off x="6422368" y="1399084"/>
        <a:ext cx="353330" cy="163299"/>
      </dsp:txXfrm>
    </dsp:sp>
    <dsp:sp modelId="{004CFFD5-5EA5-424D-81D9-5A63A5306412}">
      <dsp:nvSpPr>
        <dsp:cNvPr id="0" name=""/>
        <dsp:cNvSpPr/>
      </dsp:nvSpPr>
      <dsp:spPr>
        <a:xfrm>
          <a:off x="7230187" y="914398"/>
          <a:ext cx="1132670" cy="11326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7105945" y="1828798"/>
          <a:ext cx="1749931" cy="1593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46552"/>
                <a:satOff val="-5964"/>
                <a:lumOff val="60000"/>
                <a:alphaOff val="0"/>
                <a:tint val="50000"/>
                <a:satMod val="300000"/>
              </a:schemeClr>
            </a:gs>
            <a:gs pos="35000">
              <a:schemeClr val="accent4">
                <a:hueOff val="-846552"/>
                <a:satOff val="-5964"/>
                <a:lumOff val="60000"/>
                <a:alphaOff val="0"/>
                <a:tint val="37000"/>
                <a:satMod val="300000"/>
              </a:schemeClr>
            </a:gs>
            <a:gs pos="100000">
              <a:schemeClr val="accent4">
                <a:hueOff val="-846552"/>
                <a:satOff val="-5964"/>
                <a:lumOff val="600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/>
              <a:latin typeface="Calibri" pitchFamily="34" charset="0"/>
              <a:cs typeface="Calibri" pitchFamily="34" charset="0"/>
            </a:rPr>
            <a:t>4. </a:t>
          </a:r>
          <a:r>
            <a:rPr lang="id-ID" sz="2000" b="1" kern="1200" dirty="0" err="1" smtClean="0">
              <a:effectLst/>
              <a:latin typeface="Calibri" pitchFamily="34" charset="0"/>
              <a:cs typeface="Calibri" pitchFamily="34" charset="0"/>
            </a:rPr>
            <a:t>Evaluation</a:t>
          </a:r>
          <a:r>
            <a:rPr lang="id-ID" sz="20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id-ID" sz="2400" b="0" kern="1200" dirty="0" smtClean="0">
              <a:effectLst/>
              <a:latin typeface="Calibri" pitchFamily="34" charset="0"/>
              <a:cs typeface="Calibri" pitchFamily="34" charset="0"/>
            </a:rPr>
          </a:br>
          <a:endParaRPr lang="en-US" sz="1100" b="0" kern="1200" dirty="0" smtClean="0">
            <a:effectLst/>
            <a:latin typeface="Calibri" pitchFamily="34" charset="0"/>
            <a:cs typeface="Calibri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  <a:t/>
          </a:r>
          <a:br>
            <a:rPr lang="en-US" sz="2400" b="0" kern="1200" dirty="0" smtClean="0">
              <a:effectLst/>
              <a:latin typeface="Calibri" pitchFamily="34" charset="0"/>
              <a:cs typeface="Calibri" pitchFamily="34" charset="0"/>
            </a:rPr>
          </a:b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(Akurasi, AUC,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 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RMSE, </a:t>
          </a:r>
          <a:r>
            <a:rPr lang="en-US" sz="1400" b="0" kern="1200" dirty="0" smtClean="0">
              <a:effectLst/>
              <a:latin typeface="Calibri" pitchFamily="34" charset="0"/>
              <a:cs typeface="Calibri" pitchFamily="34" charset="0"/>
            </a:rPr>
            <a:t>Lift Ratio,…</a:t>
          </a:r>
          <a:r>
            <a:rPr lang="id-ID" sz="1400" b="0" kern="1200" dirty="0" smtClean="0">
              <a:effectLst/>
              <a:latin typeface="Calibri" pitchFamily="34" charset="0"/>
              <a:cs typeface="Calibri" pitchFamily="34" charset="0"/>
            </a:rPr>
            <a:t>)</a:t>
          </a:r>
          <a:endParaRPr lang="id-ID" sz="14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7152632" y="1875485"/>
        <a:ext cx="1656557" cy="1500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22/09/2020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22/09/2020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757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733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1757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228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485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1629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972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0546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28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743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4018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2676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45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1040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530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7714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4768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6994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4066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12562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9560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833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68558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355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443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3482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254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940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802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957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102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Image" r:id="rId3" imgW="4330159" imgH="6146032" progId="">
                  <p:embed/>
                </p:oleObj>
              </mc:Choice>
              <mc:Fallback>
                <p:oleObj name="Image" r:id="rId3" imgW="4330159" imgH="6146032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" name="Image" r:id="rId5" imgW="2526984" imgH="3428571" progId="">
                  <p:embed/>
                </p:oleObj>
              </mc:Choice>
              <mc:Fallback>
                <p:oleObj name="Image" r:id="rId5" imgW="2526984" imgH="3428571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" name="Image" r:id="rId16" imgW="4330159" imgH="6146032" progId="">
                  <p:embed/>
                </p:oleObj>
              </mc:Choice>
              <mc:Fallback>
                <p:oleObj name="Image" r:id="rId16" imgW="4330159" imgH="6146032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9/22/2020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weka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 smtClean="0">
                <a:latin typeface="+mj-lt"/>
              </a:rPr>
              <a:t>PENAMBANGAN DATA</a:t>
            </a:r>
            <a:endParaRPr lang="id-ID" sz="4400" b="1" dirty="0" smtClean="0">
              <a:latin typeface="+mj-lt"/>
            </a:endParaRPr>
          </a:p>
          <a:p>
            <a:r>
              <a:rPr lang="id-ID" sz="3600" b="1" dirty="0" smtClean="0">
                <a:latin typeface="+mj-lt"/>
              </a:rPr>
              <a:t>[ </a:t>
            </a:r>
            <a:r>
              <a:rPr lang="en-US" sz="3600" b="1" dirty="0" smtClean="0">
                <a:latin typeface="+mj-lt"/>
              </a:rPr>
              <a:t>KP368</a:t>
            </a:r>
            <a:r>
              <a:rPr lang="id-ID" sz="3600" b="1" dirty="0" smtClean="0">
                <a:latin typeface="+mj-lt"/>
              </a:rPr>
              <a:t>/ </a:t>
            </a:r>
            <a:r>
              <a:rPr lang="en-US" sz="3600" b="1" dirty="0" smtClean="0">
                <a:latin typeface="+mj-lt"/>
              </a:rPr>
              <a:t>3</a:t>
            </a:r>
            <a:r>
              <a:rPr lang="id-ID" sz="3600" b="1" dirty="0" smtClean="0">
                <a:latin typeface="+mj-lt"/>
              </a:rPr>
              <a:t> 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412776"/>
            <a:ext cx="11017224" cy="51816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Estimation</a:t>
            </a:r>
            <a:r>
              <a:rPr lang="id-ID" sz="2600" dirty="0"/>
              <a:t>:</a:t>
            </a:r>
          </a:p>
          <a:p>
            <a:pPr marL="801687" lvl="1" indent="-514350"/>
            <a:r>
              <a:rPr lang="id-ID" sz="2000" dirty="0">
                <a:solidFill>
                  <a:srgbClr val="C00000"/>
                </a:solidFill>
              </a:rPr>
              <a:t>Error</a:t>
            </a:r>
            <a:r>
              <a:rPr lang="id-ID" sz="2000" dirty="0"/>
              <a:t>: Root Mean Square Error (RMSE),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Prediction/Forecasting (Prediksi/Peramalan):</a:t>
            </a:r>
          </a:p>
          <a:p>
            <a:pPr marL="801687" lvl="1" indent="-514350"/>
            <a:r>
              <a:rPr lang="id-ID" sz="2000" dirty="0">
                <a:solidFill>
                  <a:srgbClr val="C00000"/>
                </a:solidFill>
              </a:rPr>
              <a:t>Error</a:t>
            </a:r>
            <a:r>
              <a:rPr lang="id-ID" sz="2000" dirty="0"/>
              <a:t>: Root Mean Square Error (RMSE) 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Classification</a:t>
            </a:r>
            <a:r>
              <a:rPr lang="id-ID" sz="2600" dirty="0"/>
              <a:t>:</a:t>
            </a:r>
          </a:p>
          <a:p>
            <a:pPr marL="801687" lvl="1" indent="-514350"/>
            <a:r>
              <a:rPr lang="id-ID" sz="2000" dirty="0" err="1">
                <a:solidFill>
                  <a:srgbClr val="C00000"/>
                </a:solidFill>
              </a:rPr>
              <a:t>Confusion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 err="1">
                <a:solidFill>
                  <a:srgbClr val="C00000"/>
                </a:solidFill>
              </a:rPr>
              <a:t>Matrix</a:t>
            </a:r>
            <a:r>
              <a:rPr lang="id-ID" sz="2000" dirty="0">
                <a:sym typeface="Wingdings" pitchFamily="2" charset="2"/>
              </a:rPr>
              <a:t>: </a:t>
            </a:r>
            <a:r>
              <a:rPr lang="id-ID" sz="2000" dirty="0" err="1"/>
              <a:t>Accuracy</a:t>
            </a:r>
            <a:endParaRPr lang="id-ID" sz="2000" dirty="0"/>
          </a:p>
          <a:p>
            <a:pPr marL="801687" lvl="1" indent="-514350"/>
            <a:r>
              <a:rPr lang="id-ID" sz="2000" dirty="0">
                <a:solidFill>
                  <a:srgbClr val="C00000"/>
                </a:solidFill>
              </a:rPr>
              <a:t>ROC </a:t>
            </a:r>
            <a:r>
              <a:rPr lang="id-ID" sz="2000" dirty="0" err="1">
                <a:solidFill>
                  <a:srgbClr val="C00000"/>
                </a:solidFill>
              </a:rPr>
              <a:t>Curve</a:t>
            </a:r>
            <a:r>
              <a:rPr lang="id-ID" sz="2000" dirty="0">
                <a:sym typeface="Wingdings" pitchFamily="2" charset="2"/>
              </a:rPr>
              <a:t>: </a:t>
            </a:r>
            <a:r>
              <a:rPr lang="id-ID" sz="2000" dirty="0"/>
              <a:t>Area </a:t>
            </a:r>
            <a:r>
              <a:rPr lang="id-ID" sz="2000" dirty="0" err="1"/>
              <a:t>Under</a:t>
            </a:r>
            <a:r>
              <a:rPr lang="id-ID" sz="2000" dirty="0"/>
              <a:t> </a:t>
            </a:r>
            <a:r>
              <a:rPr lang="id-ID" sz="2000" dirty="0" err="1"/>
              <a:t>Curve</a:t>
            </a:r>
            <a:r>
              <a:rPr lang="id-ID" sz="2000" dirty="0"/>
              <a:t> (AUC) 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Clustering</a:t>
            </a:r>
            <a:r>
              <a:rPr lang="id-ID" sz="2600" dirty="0"/>
              <a:t>:</a:t>
            </a:r>
          </a:p>
          <a:p>
            <a:pPr marL="801687" lvl="1" indent="-514350"/>
            <a:r>
              <a:rPr lang="id-ID" sz="1800" dirty="0">
                <a:solidFill>
                  <a:srgbClr val="C00000"/>
                </a:solidFill>
              </a:rPr>
              <a:t>Internal </a:t>
            </a:r>
            <a:r>
              <a:rPr lang="id-ID" sz="1800" dirty="0" err="1">
                <a:solidFill>
                  <a:srgbClr val="C00000"/>
                </a:solidFill>
              </a:rPr>
              <a:t>Evaluation</a:t>
            </a:r>
            <a:r>
              <a:rPr lang="id-ID" sz="1800" dirty="0"/>
              <a:t>: </a:t>
            </a:r>
            <a:r>
              <a:rPr lang="id-ID" sz="1800" dirty="0" err="1"/>
              <a:t>Davies</a:t>
            </a:r>
            <a:r>
              <a:rPr lang="id-ID" sz="1800" dirty="0"/>
              <a:t>–</a:t>
            </a:r>
            <a:r>
              <a:rPr lang="id-ID" sz="1800" dirty="0" err="1"/>
              <a:t>Bouldin</a:t>
            </a:r>
            <a:r>
              <a:rPr lang="id-ID" sz="1800" dirty="0"/>
              <a:t> </a:t>
            </a:r>
            <a:r>
              <a:rPr lang="id-ID" sz="1800" dirty="0" err="1"/>
              <a:t>index</a:t>
            </a:r>
            <a:r>
              <a:rPr lang="id-ID" sz="1800" dirty="0"/>
              <a:t>, </a:t>
            </a:r>
            <a:r>
              <a:rPr lang="id-ID" sz="1800" dirty="0" err="1"/>
              <a:t>Dunn</a:t>
            </a:r>
            <a:r>
              <a:rPr lang="id-ID" sz="1800" dirty="0"/>
              <a:t> </a:t>
            </a:r>
            <a:r>
              <a:rPr lang="id-ID" sz="1800" dirty="0" err="1"/>
              <a:t>index</a:t>
            </a:r>
            <a:r>
              <a:rPr lang="id-ID" sz="1800" dirty="0"/>
              <a:t>, </a:t>
            </a:r>
          </a:p>
          <a:p>
            <a:pPr marL="801687" lvl="1" indent="-514350"/>
            <a:r>
              <a:rPr lang="id-ID" sz="1800" dirty="0">
                <a:solidFill>
                  <a:srgbClr val="C00000"/>
                </a:solidFill>
              </a:rPr>
              <a:t>External </a:t>
            </a:r>
            <a:r>
              <a:rPr lang="id-ID" sz="1800" dirty="0" err="1">
                <a:solidFill>
                  <a:srgbClr val="C00000"/>
                </a:solidFill>
              </a:rPr>
              <a:t>Evaluation</a:t>
            </a:r>
            <a:r>
              <a:rPr lang="id-ID" sz="1800" dirty="0"/>
              <a:t>: </a:t>
            </a:r>
            <a:r>
              <a:rPr lang="en-US" sz="1800" dirty="0"/>
              <a:t> Rand measure</a:t>
            </a:r>
            <a:r>
              <a:rPr lang="id-ID" sz="1800" dirty="0"/>
              <a:t>, </a:t>
            </a:r>
            <a:r>
              <a:rPr lang="id-ID" sz="1800" dirty="0" err="1"/>
              <a:t>F-measure</a:t>
            </a:r>
            <a:r>
              <a:rPr lang="id-ID" sz="1800" dirty="0"/>
              <a:t>, </a:t>
            </a:r>
            <a:r>
              <a:rPr lang="id-ID" sz="1800" dirty="0" err="1"/>
              <a:t>Jaccard</a:t>
            </a:r>
            <a:r>
              <a:rPr lang="id-ID" sz="1800" dirty="0"/>
              <a:t> </a:t>
            </a:r>
            <a:r>
              <a:rPr lang="id-ID" sz="1800" dirty="0" err="1"/>
              <a:t>index</a:t>
            </a:r>
            <a:r>
              <a:rPr lang="id-ID" sz="1800" dirty="0"/>
              <a:t>, </a:t>
            </a:r>
            <a:r>
              <a:rPr lang="id-ID" sz="1800" dirty="0" err="1"/>
              <a:t>Fowlkes</a:t>
            </a:r>
            <a:r>
              <a:rPr lang="id-ID" sz="1800" dirty="0"/>
              <a:t>–</a:t>
            </a:r>
            <a:r>
              <a:rPr lang="id-ID" sz="1800" dirty="0" err="1"/>
              <a:t>Mallows</a:t>
            </a:r>
            <a:r>
              <a:rPr lang="id-ID" sz="1800" dirty="0"/>
              <a:t> </a:t>
            </a:r>
            <a:r>
              <a:rPr lang="id-ID" sz="1800" dirty="0" err="1"/>
              <a:t>index</a:t>
            </a:r>
            <a:r>
              <a:rPr lang="id-ID" sz="1800" dirty="0"/>
              <a:t>, </a:t>
            </a:r>
            <a:r>
              <a:rPr lang="id-ID" sz="1800" dirty="0" err="1"/>
              <a:t>Confusion</a:t>
            </a:r>
            <a:r>
              <a:rPr lang="id-ID" sz="1800" dirty="0"/>
              <a:t> </a:t>
            </a:r>
            <a:r>
              <a:rPr lang="id-ID" sz="1800" dirty="0" err="1"/>
              <a:t>matrix</a:t>
            </a:r>
            <a:endParaRPr lang="id-ID" sz="18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Association:</a:t>
            </a:r>
          </a:p>
          <a:p>
            <a:pPr marL="801687" lvl="1" indent="-514350"/>
            <a:r>
              <a:rPr lang="id-ID" sz="1800" dirty="0">
                <a:solidFill>
                  <a:srgbClr val="C00000"/>
                </a:solidFill>
              </a:rPr>
              <a:t>Lift </a:t>
            </a:r>
            <a:r>
              <a:rPr lang="id-ID" sz="1800" dirty="0" err="1">
                <a:solidFill>
                  <a:srgbClr val="C00000"/>
                </a:solidFill>
              </a:rPr>
              <a:t>Charts</a:t>
            </a:r>
            <a:r>
              <a:rPr lang="id-ID" sz="1800" dirty="0"/>
              <a:t>: Lift </a:t>
            </a:r>
            <a:r>
              <a:rPr lang="id-ID" sz="1800" dirty="0" err="1"/>
              <a:t>Ratio</a:t>
            </a:r>
            <a:endParaRPr lang="id-ID" sz="1800" dirty="0"/>
          </a:p>
          <a:p>
            <a:pPr marL="801687" lvl="1" indent="-514350"/>
            <a:r>
              <a:rPr lang="id-ID" sz="1800" dirty="0" err="1">
                <a:solidFill>
                  <a:srgbClr val="C00000"/>
                </a:solidFill>
              </a:rPr>
              <a:t>Precision</a:t>
            </a:r>
            <a:r>
              <a:rPr lang="id-ID" sz="1800" dirty="0">
                <a:solidFill>
                  <a:srgbClr val="C00000"/>
                </a:solidFill>
              </a:rPr>
              <a:t> </a:t>
            </a:r>
            <a:r>
              <a:rPr lang="id-ID" sz="1800" dirty="0" err="1">
                <a:solidFill>
                  <a:srgbClr val="C00000"/>
                </a:solidFill>
              </a:rPr>
              <a:t>and</a:t>
            </a:r>
            <a:r>
              <a:rPr lang="id-ID" sz="1800" dirty="0">
                <a:solidFill>
                  <a:srgbClr val="C00000"/>
                </a:solidFill>
              </a:rPr>
              <a:t> </a:t>
            </a:r>
            <a:r>
              <a:rPr lang="id-ID" sz="1800" dirty="0" err="1">
                <a:solidFill>
                  <a:srgbClr val="C00000"/>
                </a:solidFill>
              </a:rPr>
              <a:t>Recall</a:t>
            </a:r>
            <a:r>
              <a:rPr lang="id-ID" sz="1800" dirty="0">
                <a:solidFill>
                  <a:srgbClr val="C00000"/>
                </a:solidFill>
              </a:rPr>
              <a:t> </a:t>
            </a:r>
            <a:r>
              <a:rPr lang="id-ID" sz="1800" dirty="0"/>
              <a:t>(</a:t>
            </a:r>
            <a:r>
              <a:rPr lang="id-ID" sz="1800" dirty="0" err="1"/>
              <a:t>F-measure</a:t>
            </a:r>
            <a:r>
              <a:rPr lang="id-ID" sz="1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/>
              <a:t>4. Evaluasi (Akurasi, Error, etc)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0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484784"/>
            <a:ext cx="10225136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0.90 - 1.00 = </a:t>
            </a:r>
            <a:r>
              <a:rPr lang="id-ID" sz="3200" dirty="0" err="1">
                <a:solidFill>
                  <a:srgbClr val="C00000"/>
                </a:solidFill>
              </a:rPr>
              <a:t>excellent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0.80 - 0.90 = </a:t>
            </a:r>
            <a:r>
              <a:rPr lang="id-ID" sz="3200" dirty="0" err="1">
                <a:solidFill>
                  <a:srgbClr val="C00000"/>
                </a:solidFill>
              </a:rPr>
              <a:t>good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0.70 - 0.80 = </a:t>
            </a:r>
            <a:r>
              <a:rPr lang="id-ID" sz="3200" dirty="0" err="1">
                <a:solidFill>
                  <a:srgbClr val="C00000"/>
                </a:solidFill>
              </a:rPr>
              <a:t>fair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0.60 - 0.70 = </a:t>
            </a:r>
            <a:r>
              <a:rPr lang="id-ID" sz="3200" dirty="0" err="1">
                <a:solidFill>
                  <a:srgbClr val="C00000"/>
                </a:solidFill>
              </a:rPr>
              <a:t>poor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classification</a:t>
            </a:r>
            <a:endParaRPr lang="id-ID" sz="32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0.50 - 0.60 = failure</a:t>
            </a:r>
          </a:p>
          <a:p>
            <a:pPr marL="0" indent="0">
              <a:buNone/>
            </a:pPr>
            <a:endParaRPr lang="id-ID" dirty="0" smtClean="0"/>
          </a:p>
          <a:p>
            <a:pPr marL="0" indent="0" algn="r">
              <a:buNone/>
            </a:pPr>
            <a:r>
              <a:rPr lang="id-ID" sz="2400" i="1" dirty="0"/>
              <a:t>(Gorunescu, 2011)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AUC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39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40768"/>
            <a:ext cx="11089232" cy="4572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000" dirty="0">
                <a:solidFill>
                  <a:srgbClr val="C00000"/>
                </a:solidFill>
              </a:rPr>
              <a:t>Akurasi</a:t>
            </a:r>
            <a:endParaRPr lang="en-US" sz="2000" dirty="0"/>
          </a:p>
          <a:p>
            <a:pPr lvl="1"/>
            <a:r>
              <a:rPr lang="en-US" sz="1800" dirty="0"/>
              <a:t>U</a:t>
            </a:r>
            <a:r>
              <a:rPr lang="id-ID" sz="1800" dirty="0" err="1"/>
              <a:t>kuran</a:t>
            </a:r>
            <a:r>
              <a:rPr lang="id-ID" sz="1800" dirty="0"/>
              <a:t> dari </a:t>
            </a:r>
            <a:r>
              <a:rPr lang="id-ID" sz="1800" dirty="0">
                <a:solidFill>
                  <a:srgbClr val="0070C0"/>
                </a:solidFill>
              </a:rPr>
              <a:t>seberapa baik model </a:t>
            </a:r>
            <a:r>
              <a:rPr lang="id-ID" sz="1800" dirty="0" err="1"/>
              <a:t>mengkorelasikan</a:t>
            </a:r>
            <a:r>
              <a:rPr lang="id-ID" sz="1800" dirty="0"/>
              <a:t> antara hasil dengan atribut dalam data yang telah disediakan</a:t>
            </a:r>
            <a:endParaRPr lang="en-US" sz="1800" dirty="0"/>
          </a:p>
          <a:p>
            <a:pPr lvl="1"/>
            <a:r>
              <a:rPr lang="id-ID" sz="1800" dirty="0"/>
              <a:t>Terdapat berbagai </a:t>
            </a:r>
            <a:r>
              <a:rPr lang="id-ID" sz="1800" dirty="0">
                <a:solidFill>
                  <a:srgbClr val="0070C0"/>
                </a:solidFill>
              </a:rPr>
              <a:t>model akurasi</a:t>
            </a:r>
            <a:r>
              <a:rPr lang="id-ID" sz="1800" dirty="0"/>
              <a:t>, tetapi semua model akurasi tergantung pada data yang digunakan</a:t>
            </a:r>
            <a:endParaRPr lang="id-ID" sz="11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>
                <a:solidFill>
                  <a:srgbClr val="C00000"/>
                </a:solidFill>
              </a:rPr>
              <a:t>Kehandalan</a:t>
            </a:r>
            <a:endParaRPr lang="en-US" sz="2000" dirty="0"/>
          </a:p>
          <a:p>
            <a:pPr lvl="1"/>
            <a:r>
              <a:rPr lang="en-US" sz="1800" dirty="0" smtClean="0"/>
              <a:t>U</a:t>
            </a:r>
            <a:r>
              <a:rPr lang="id-ID" sz="1800" dirty="0" err="1"/>
              <a:t>kuran</a:t>
            </a:r>
            <a:r>
              <a:rPr lang="id-ID" sz="1800" dirty="0"/>
              <a:t> di mana model data </a:t>
            </a:r>
            <a:r>
              <a:rPr lang="id-ID" sz="1800" dirty="0" err="1"/>
              <a:t>mining</a:t>
            </a:r>
            <a:r>
              <a:rPr lang="id-ID" sz="1800" dirty="0"/>
              <a:t> diterapkan pada </a:t>
            </a:r>
            <a:r>
              <a:rPr lang="id-ID" sz="1800" dirty="0" err="1">
                <a:solidFill>
                  <a:srgbClr val="0070C0"/>
                </a:solidFill>
              </a:rPr>
              <a:t>dataset</a:t>
            </a:r>
            <a:r>
              <a:rPr lang="id-ID" sz="1800" dirty="0">
                <a:solidFill>
                  <a:srgbClr val="0070C0"/>
                </a:solidFill>
              </a:rPr>
              <a:t> yang berbeda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800" dirty="0"/>
              <a:t>M</a:t>
            </a:r>
            <a:r>
              <a:rPr lang="id-ID" sz="1800" dirty="0" err="1"/>
              <a:t>odel</a:t>
            </a:r>
            <a:r>
              <a:rPr lang="id-ID" sz="1800" dirty="0"/>
              <a:t> data </a:t>
            </a:r>
            <a:r>
              <a:rPr lang="id-ID" sz="1800" dirty="0" err="1"/>
              <a:t>mining</a:t>
            </a:r>
            <a:r>
              <a:rPr lang="id-ID" sz="1800" dirty="0"/>
              <a:t> dapat diandalkan jika menghasilkan </a:t>
            </a:r>
            <a:r>
              <a:rPr lang="id-ID" sz="1800" dirty="0">
                <a:solidFill>
                  <a:srgbClr val="0070C0"/>
                </a:solidFill>
              </a:rPr>
              <a:t>pola umum </a:t>
            </a:r>
            <a:r>
              <a:rPr lang="en-US" sz="1800" dirty="0">
                <a:solidFill>
                  <a:srgbClr val="0070C0"/>
                </a:solidFill>
              </a:rPr>
              <a:t>yang </a:t>
            </a:r>
            <a:r>
              <a:rPr lang="id-ID" sz="1800" dirty="0">
                <a:solidFill>
                  <a:srgbClr val="0070C0"/>
                </a:solidFill>
              </a:rPr>
              <a:t>sama</a:t>
            </a:r>
            <a:r>
              <a:rPr lang="id-ID" sz="1800" dirty="0"/>
              <a:t> terlepas dari data testing yang disediakan</a:t>
            </a:r>
            <a:endParaRPr lang="id-ID" sz="1100" dirty="0"/>
          </a:p>
          <a:p>
            <a:pPr marL="514350" indent="-514350">
              <a:buFont typeface="+mj-lt"/>
              <a:buAutoNum type="arabicPeriod"/>
            </a:pPr>
            <a:r>
              <a:rPr lang="id-ID" sz="2000" dirty="0">
                <a:solidFill>
                  <a:srgbClr val="C00000"/>
                </a:solidFill>
              </a:rPr>
              <a:t>Kegunaan</a:t>
            </a:r>
            <a:r>
              <a:rPr lang="id-ID" sz="2000" dirty="0"/>
              <a:t> </a:t>
            </a:r>
            <a:endParaRPr lang="en-US" sz="2000" dirty="0"/>
          </a:p>
          <a:p>
            <a:pPr lvl="1"/>
            <a:r>
              <a:rPr lang="en-US" sz="1800" dirty="0"/>
              <a:t>M</a:t>
            </a:r>
            <a:r>
              <a:rPr lang="id-ID" sz="1800" dirty="0" err="1"/>
              <a:t>encakup</a:t>
            </a:r>
            <a:r>
              <a:rPr lang="id-ID" sz="1800" dirty="0"/>
              <a:t> berbagai metrik yang mengukur apakah model tersebut memberikan </a:t>
            </a:r>
            <a:r>
              <a:rPr lang="id-ID" sz="1800" dirty="0">
                <a:solidFill>
                  <a:srgbClr val="0070C0"/>
                </a:solidFill>
              </a:rPr>
              <a:t>informasi yang berguna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54968"/>
            <a:ext cx="11233248" cy="685800"/>
          </a:xfrm>
        </p:spPr>
        <p:txBody>
          <a:bodyPr>
            <a:noAutofit/>
          </a:bodyPr>
          <a:lstStyle/>
          <a:p>
            <a:r>
              <a:rPr lang="id-ID" dirty="0"/>
              <a:t>Kriteria Evaluasi dan Validasi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3472" y="5301208"/>
            <a:ext cx="9961984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id-ID" sz="2000" dirty="0">
                <a:solidFill>
                  <a:srgbClr val="C00000"/>
                </a:solidFill>
                <a:latin typeface="+mn-lt"/>
              </a:rPr>
              <a:t>Keseimbangan </a:t>
            </a:r>
            <a:r>
              <a:rPr lang="id-ID" sz="2000" dirty="0" err="1">
                <a:solidFill>
                  <a:srgbClr val="C00000"/>
                </a:solidFill>
                <a:latin typeface="+mn-lt"/>
              </a:rPr>
              <a:t>diantaranya</a:t>
            </a:r>
            <a:r>
              <a:rPr lang="id-ID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id-ID" sz="2000" dirty="0">
                <a:latin typeface="+mn-lt"/>
              </a:rPr>
              <a:t>ketiganya diperlukan karena belum tentu model yang akurat adalah handal, dan yang handal atau akurat belum tentu berguna</a:t>
            </a:r>
          </a:p>
        </p:txBody>
      </p:sp>
    </p:spTree>
    <p:extLst>
      <p:ext uri="{BB962C8B-B14F-4D97-AF65-F5344CB8AC3E}">
        <p14:creationId xmlns:p14="http://schemas.microsoft.com/office/powerpoint/2010/main" val="26932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2.2 </a:t>
            </a:r>
            <a:r>
              <a:rPr lang="en-US" dirty="0" err="1">
                <a:solidFill>
                  <a:schemeClr val="tx1"/>
                </a:solidFill>
              </a:rPr>
              <a:t>Penerapan</a:t>
            </a:r>
            <a:r>
              <a:rPr lang="en-US" dirty="0">
                <a:solidFill>
                  <a:schemeClr val="tx1"/>
                </a:solidFill>
              </a:rPr>
              <a:t> Proses Data Mining (Dataset – Model)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0" y="1066800"/>
          <a:ext cx="88582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14704"/>
            <a:ext cx="828675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Proses Data </a:t>
            </a:r>
            <a:r>
              <a:rPr lang="id-ID" dirty="0" smtClean="0"/>
              <a:t>Mining</a:t>
            </a:r>
            <a:endParaRPr lang="id-ID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28800" y="5252696"/>
            <a:ext cx="1676400" cy="1071904"/>
            <a:chOff x="533400" y="5100296"/>
            <a:chExt cx="1676400" cy="1071904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533400" y="5100296"/>
              <a:ext cx="1676400" cy="10719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Text Box 51"/>
            <p:cNvSpPr txBox="1">
              <a:spLocks noChangeArrowheads="1"/>
            </p:cNvSpPr>
            <p:nvPr/>
          </p:nvSpPr>
          <p:spPr bwMode="auto">
            <a:xfrm>
              <a:off x="533400" y="5155689"/>
              <a:ext cx="1676400" cy="1016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PRE-PROCESSING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Cleaning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Reduction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Transformation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5246790"/>
            <a:ext cx="1143000" cy="1001611"/>
            <a:chOff x="3276600" y="5170589"/>
            <a:chExt cx="1143000" cy="1001611"/>
          </a:xfrm>
        </p:grpSpPr>
        <p:sp>
          <p:nvSpPr>
            <p:cNvPr id="8" name="Rectangle 54"/>
            <p:cNvSpPr>
              <a:spLocks noChangeArrowheads="1"/>
            </p:cNvSpPr>
            <p:nvPr/>
          </p:nvSpPr>
          <p:spPr bwMode="auto">
            <a:xfrm>
              <a:off x="3276600" y="5170589"/>
              <a:ext cx="1104901" cy="1001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55"/>
            <p:cNvSpPr txBox="1">
              <a:spLocks noChangeArrowheads="1"/>
            </p:cNvSpPr>
            <p:nvPr/>
          </p:nvSpPr>
          <p:spPr bwMode="auto">
            <a:xfrm>
              <a:off x="3276600" y="5231301"/>
              <a:ext cx="1143000" cy="94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Estimation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Prediction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Classification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Clustering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Association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2590800" y="4572001"/>
            <a:ext cx="0" cy="6598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4876800" y="4572001"/>
            <a:ext cx="0" cy="6747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600200" y="1752600"/>
            <a:ext cx="7010400" cy="304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13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Instal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/>
              <a:t>Rapidminer</a:t>
            </a:r>
            <a:r>
              <a:rPr lang="en-US" sz="3600" dirty="0"/>
              <a:t> </a:t>
            </a:r>
            <a:r>
              <a:rPr lang="en-US" sz="3600" dirty="0" err="1"/>
              <a:t>versi</a:t>
            </a:r>
            <a:r>
              <a:rPr lang="en-US" sz="3600" dirty="0"/>
              <a:t> 5 </a:t>
            </a:r>
            <a:r>
              <a:rPr lang="en-US" sz="3600" dirty="0" err="1"/>
              <a:t>atau</a:t>
            </a:r>
            <a:r>
              <a:rPr lang="en-US" sz="3600" dirty="0"/>
              <a:t> 6</a:t>
            </a:r>
          </a:p>
          <a:p>
            <a:endParaRPr lang="en-US" sz="3600" dirty="0"/>
          </a:p>
          <a:p>
            <a:r>
              <a:rPr lang="en-US" sz="3600" dirty="0" err="1">
                <a:solidFill>
                  <a:srgbClr val="C00000"/>
                </a:solidFill>
              </a:rPr>
              <a:t>Registrasi</a:t>
            </a:r>
            <a:r>
              <a:rPr lang="en-US" sz="3600" dirty="0">
                <a:solidFill>
                  <a:srgbClr val="C00000"/>
                </a:solidFill>
              </a:rPr>
              <a:t> account </a:t>
            </a:r>
            <a:r>
              <a:rPr lang="en-US" sz="3600" dirty="0"/>
              <a:t>di rapidminer.com </a:t>
            </a:r>
            <a:r>
              <a:rPr lang="en-US" sz="3600" dirty="0" err="1"/>
              <a:t>supaya</a:t>
            </a:r>
            <a:r>
              <a:rPr lang="en-US" sz="3600" dirty="0"/>
              <a:t> </a:t>
            </a:r>
            <a:r>
              <a:rPr lang="en-US" sz="3600" dirty="0" err="1"/>
              <a:t>lisensi</a:t>
            </a:r>
            <a:r>
              <a:rPr lang="en-US" sz="3600" dirty="0"/>
              <a:t> gratis </a:t>
            </a:r>
            <a:r>
              <a:rPr lang="en-US" sz="3600" dirty="0" err="1"/>
              <a:t>bisa</a:t>
            </a:r>
            <a:r>
              <a:rPr lang="en-US" sz="3600" dirty="0"/>
              <a:t> </a:t>
            </a:r>
            <a:r>
              <a:rPr lang="en-US" sz="3600" dirty="0" err="1"/>
              <a:t>didapatkan</a:t>
            </a:r>
            <a:r>
              <a:rPr lang="en-US" sz="3600" dirty="0"/>
              <a:t> (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Versi</a:t>
            </a:r>
            <a:r>
              <a:rPr lang="en-US" sz="3600" dirty="0"/>
              <a:t> 6)</a:t>
            </a:r>
            <a:endParaRPr lang="id-ID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Rapidminer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17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https://sourceforge.net/projects/weka/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WEKA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3400" dirty="0"/>
              <a:t>Lakukan </a:t>
            </a:r>
            <a:r>
              <a:rPr lang="id-ID" sz="3400" dirty="0" err="1">
                <a:solidFill>
                  <a:srgbClr val="C00000"/>
                </a:solidFill>
              </a:rPr>
              <a:t>training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/>
              <a:t>pada data golf (</a:t>
            </a:r>
            <a:r>
              <a:rPr lang="id-ID" sz="3400" dirty="0">
                <a:solidFill>
                  <a:srgbClr val="C00000"/>
                </a:solidFill>
              </a:rPr>
              <a:t>ambil dari </a:t>
            </a:r>
            <a:r>
              <a:rPr lang="id-ID" sz="3400" dirty="0" err="1">
                <a:solidFill>
                  <a:srgbClr val="C00000"/>
                </a:solidFill>
              </a:rPr>
              <a:t>repositories</a:t>
            </a:r>
            <a:r>
              <a:rPr lang="id-ID" sz="3400" dirty="0">
                <a:solidFill>
                  <a:srgbClr val="C00000"/>
                </a:solidFill>
              </a:rPr>
              <a:t> </a:t>
            </a:r>
            <a:r>
              <a:rPr lang="id-ID" sz="3400" dirty="0" err="1">
                <a:solidFill>
                  <a:srgbClr val="C00000"/>
                </a:solidFill>
              </a:rPr>
              <a:t>rapidminer</a:t>
            </a:r>
            <a:r>
              <a:rPr lang="id-ID" sz="3400" dirty="0"/>
              <a:t>) dengan menggunakan algoritma </a:t>
            </a:r>
            <a:r>
              <a:rPr lang="id-ID" sz="3400" dirty="0" err="1"/>
              <a:t>decision</a:t>
            </a:r>
            <a:r>
              <a:rPr lang="id-ID" sz="3400" dirty="0"/>
              <a:t> </a:t>
            </a:r>
            <a:r>
              <a:rPr lang="id-ID" sz="3400" dirty="0" err="1"/>
              <a:t>tree</a:t>
            </a:r>
            <a:r>
              <a:rPr lang="id-ID" sz="3400" dirty="0"/>
              <a:t> </a:t>
            </a:r>
            <a:endParaRPr lang="en-US" sz="3400" dirty="0"/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  <a:p>
            <a:pPr marL="514350" indent="-514350">
              <a:buFont typeface="+mj-lt"/>
              <a:buAutoNum type="arabicPeriod"/>
            </a:pPr>
            <a:r>
              <a:rPr lang="id-ID" sz="3400" dirty="0"/>
              <a:t>Tampilkan </a:t>
            </a:r>
            <a:r>
              <a:rPr lang="en-US" sz="3400" dirty="0" err="1">
                <a:solidFill>
                  <a:srgbClr val="C00000"/>
                </a:solidFill>
              </a:rPr>
              <a:t>himpunan</a:t>
            </a:r>
            <a:r>
              <a:rPr lang="en-US" sz="3400" dirty="0">
                <a:solidFill>
                  <a:srgbClr val="C00000"/>
                </a:solidFill>
              </a:rPr>
              <a:t> data </a:t>
            </a:r>
            <a:r>
              <a:rPr lang="en-US" sz="3400" dirty="0"/>
              <a:t>(dataset) </a:t>
            </a:r>
            <a:r>
              <a:rPr lang="id-ID" sz="3400" dirty="0"/>
              <a:t>dan</a:t>
            </a:r>
            <a:r>
              <a:rPr lang="en-US" sz="3400" dirty="0"/>
              <a:t> </a:t>
            </a:r>
            <a:r>
              <a:rPr lang="en-US" sz="3400" dirty="0" err="1">
                <a:solidFill>
                  <a:srgbClr val="C00000"/>
                </a:solidFill>
              </a:rPr>
              <a:t>pengetahuan</a:t>
            </a:r>
            <a:r>
              <a:rPr lang="en-US" sz="3400" dirty="0">
                <a:solidFill>
                  <a:srgbClr val="C00000"/>
                </a:solidFill>
              </a:rPr>
              <a:t> </a:t>
            </a:r>
            <a:r>
              <a:rPr lang="en-US" sz="3400" dirty="0"/>
              <a:t>(</a:t>
            </a:r>
            <a:r>
              <a:rPr lang="id-ID" sz="3400" dirty="0"/>
              <a:t>model </a:t>
            </a:r>
            <a:r>
              <a:rPr lang="id-ID" sz="3400" dirty="0" err="1"/>
              <a:t>tree</a:t>
            </a:r>
            <a:r>
              <a:rPr lang="en-US" sz="3400" dirty="0"/>
              <a:t>)</a:t>
            </a:r>
            <a:r>
              <a:rPr lang="id-ID" sz="3400" dirty="0"/>
              <a:t> yang terbentuk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620688"/>
            <a:ext cx="8866188" cy="647700"/>
          </a:xfrm>
        </p:spPr>
        <p:txBody>
          <a:bodyPr>
            <a:noAutofit/>
          </a:bodyPr>
          <a:lstStyle/>
          <a:p>
            <a:r>
              <a:rPr lang="en-US" dirty="0" err="1"/>
              <a:t>Latihan</a:t>
            </a:r>
            <a:r>
              <a:rPr lang="id-ID" dirty="0" smtClean="0"/>
              <a:t>: Rekomendasi Main Golf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00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" y="0"/>
            <a:ext cx="8976320" cy="673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1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3384" cy="680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 smtClean="0"/>
              <a:t>Pertemuan </a:t>
            </a:r>
            <a:r>
              <a:rPr lang="en-US" sz="2800" dirty="0" smtClean="0"/>
              <a:t>2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</a:rPr>
              <a:t>Proses data mining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40" y="29716"/>
            <a:ext cx="9062268" cy="679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233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"/>
            <a:ext cx="9036496" cy="677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3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0"/>
            <a:ext cx="9001000" cy="675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13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5" y="-27384"/>
            <a:ext cx="9084501" cy="68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25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1" y="0"/>
            <a:ext cx="8988491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14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0"/>
            <a:ext cx="8964488" cy="672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0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76320" cy="673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26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21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7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412776"/>
            <a:ext cx="7416824" cy="456689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Lakukan </a:t>
            </a:r>
            <a:r>
              <a:rPr lang="id-ID" dirty="0" smtClean="0">
                <a:solidFill>
                  <a:srgbClr val="C00000"/>
                </a:solidFill>
              </a:rPr>
              <a:t>training </a:t>
            </a:r>
            <a:r>
              <a:rPr lang="id-ID" dirty="0" smtClean="0"/>
              <a:t>pada data </a:t>
            </a:r>
            <a:r>
              <a:rPr lang="id-ID" dirty="0">
                <a:solidFill>
                  <a:srgbClr val="0070C0"/>
                </a:solidFill>
              </a:rPr>
              <a:t>B</a:t>
            </a:r>
            <a:r>
              <a:rPr lang="id-ID" dirty="0" smtClean="0">
                <a:solidFill>
                  <a:srgbClr val="0070C0"/>
                </a:solidFill>
              </a:rPr>
              <a:t>unga Iris </a:t>
            </a:r>
            <a:r>
              <a:rPr lang="id-ID" dirty="0" smtClean="0"/>
              <a:t>(</a:t>
            </a:r>
            <a:r>
              <a:rPr lang="id-ID" dirty="0" smtClean="0">
                <a:solidFill>
                  <a:srgbClr val="C00000"/>
                </a:solidFill>
              </a:rPr>
              <a:t>ambil </a:t>
            </a:r>
            <a:r>
              <a:rPr lang="id-ID" dirty="0">
                <a:solidFill>
                  <a:srgbClr val="C00000"/>
                </a:solidFill>
              </a:rPr>
              <a:t>dari repositories rapidminer</a:t>
            </a:r>
            <a:r>
              <a:rPr lang="id-ID" dirty="0" smtClean="0"/>
              <a:t>) </a:t>
            </a:r>
            <a:r>
              <a:rPr lang="id-ID" dirty="0"/>
              <a:t>dengan menggunakan algoritma </a:t>
            </a:r>
            <a:r>
              <a:rPr lang="id-ID" dirty="0" err="1" smtClean="0"/>
              <a:t>decision</a:t>
            </a:r>
            <a:r>
              <a:rPr lang="id-ID" dirty="0" smtClean="0"/>
              <a:t> </a:t>
            </a:r>
            <a:r>
              <a:rPr lang="id-ID" dirty="0" err="1" smtClean="0"/>
              <a:t>tree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Tampilkan </a:t>
            </a:r>
            <a:r>
              <a:rPr lang="sv-SE" dirty="0">
                <a:solidFill>
                  <a:srgbClr val="C00000"/>
                </a:solidFill>
              </a:rPr>
              <a:t>himpunan data </a:t>
            </a:r>
            <a:r>
              <a:rPr lang="sv-SE" dirty="0"/>
              <a:t>(dataset) dan </a:t>
            </a:r>
            <a:r>
              <a:rPr lang="sv-SE" dirty="0">
                <a:solidFill>
                  <a:srgbClr val="C00000"/>
                </a:solidFill>
              </a:rPr>
              <a:t>pengetahuan</a:t>
            </a:r>
            <a:r>
              <a:rPr lang="sv-SE" dirty="0"/>
              <a:t> (model tree) yang terbentuk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21060"/>
            <a:ext cx="11017224" cy="647700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 dirty="0" err="1"/>
              <a:t>Latihan</a:t>
            </a:r>
            <a:r>
              <a:rPr lang="id-ID" sz="4000" dirty="0"/>
              <a:t>:</a:t>
            </a:r>
            <a:r>
              <a:rPr lang="en-US" sz="4000" dirty="0"/>
              <a:t> </a:t>
            </a:r>
            <a:r>
              <a:rPr lang="id-ID" sz="4000" dirty="0"/>
              <a:t>Penentuan Jenis Bunga Iris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34262" r="23049" b="50534"/>
          <a:stretch/>
        </p:blipFill>
        <p:spPr bwMode="auto">
          <a:xfrm>
            <a:off x="7824192" y="1585281"/>
            <a:ext cx="4242492" cy="9935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22387" r="26793" b="24949"/>
          <a:stretch/>
        </p:blipFill>
        <p:spPr bwMode="auto">
          <a:xfrm>
            <a:off x="7464152" y="3236168"/>
            <a:ext cx="455539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1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proses </a:t>
            </a:r>
            <a:r>
              <a:rPr lang="en-US" dirty="0" err="1" smtClean="0"/>
              <a:t>menambang</a:t>
            </a:r>
            <a:r>
              <a:rPr lang="en-US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mengaplikasikan</a:t>
            </a:r>
            <a:r>
              <a:rPr lang="en-US" dirty="0" smtClean="0"/>
              <a:t> proses </a:t>
            </a:r>
            <a:r>
              <a:rPr lang="en-US" dirty="0" err="1" smtClean="0"/>
              <a:t>penambangan</a:t>
            </a:r>
            <a:r>
              <a:rPr lang="en-US" dirty="0" smtClean="0"/>
              <a:t>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proses </a:t>
            </a:r>
            <a:r>
              <a:rPr lang="en-US" dirty="0" err="1" smtClean="0"/>
              <a:t>standar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Penambangan</a:t>
            </a:r>
            <a:r>
              <a:rPr lang="en-US" dirty="0" smtClean="0"/>
              <a:t> data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304900"/>
            <a:ext cx="5982588" cy="45365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WEKA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0" y="116632"/>
            <a:ext cx="8676332" cy="65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8" y="44624"/>
            <a:ext cx="931400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0"/>
            <a:ext cx="8856984" cy="67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C4.5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44624"/>
            <a:ext cx="925466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Memvisualisasi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6" y="1371600"/>
            <a:ext cx="6055568" cy="5328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700808"/>
            <a:ext cx="5060110" cy="41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2.3 </a:t>
            </a:r>
            <a:r>
              <a:rPr lang="en-US" dirty="0" err="1">
                <a:solidFill>
                  <a:schemeClr val="tx1"/>
                </a:solidFill>
              </a:rPr>
              <a:t>Evaluasi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Validasi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Model yang </a:t>
            </a:r>
            <a:r>
              <a:rPr lang="en-US" dirty="0" err="1">
                <a:solidFill>
                  <a:schemeClr val="tx1"/>
                </a:solidFill>
              </a:rPr>
              <a:t>Terbentuk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0" y="1066800"/>
          <a:ext cx="88582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566207"/>
            <a:ext cx="828675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Proses Data </a:t>
            </a:r>
            <a:r>
              <a:rPr lang="id-ID" dirty="0" smtClean="0"/>
              <a:t>Mining</a:t>
            </a:r>
            <a:endParaRPr lang="id-ID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28800" y="5252696"/>
            <a:ext cx="1676400" cy="1071904"/>
            <a:chOff x="533400" y="5100296"/>
            <a:chExt cx="1676400" cy="1071904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533400" y="5100296"/>
              <a:ext cx="1676400" cy="10719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Text Box 51"/>
            <p:cNvSpPr txBox="1">
              <a:spLocks noChangeArrowheads="1"/>
            </p:cNvSpPr>
            <p:nvPr/>
          </p:nvSpPr>
          <p:spPr bwMode="auto">
            <a:xfrm>
              <a:off x="533400" y="5155689"/>
              <a:ext cx="1676400" cy="1016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PRE-PROCESSING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Cleaning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Reduction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Transformation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5246790"/>
            <a:ext cx="1143000" cy="1001611"/>
            <a:chOff x="3276600" y="5170589"/>
            <a:chExt cx="1143000" cy="1001611"/>
          </a:xfrm>
        </p:grpSpPr>
        <p:sp>
          <p:nvSpPr>
            <p:cNvPr id="8" name="Rectangle 54"/>
            <p:cNvSpPr>
              <a:spLocks noChangeArrowheads="1"/>
            </p:cNvSpPr>
            <p:nvPr/>
          </p:nvSpPr>
          <p:spPr bwMode="auto">
            <a:xfrm>
              <a:off x="3276600" y="5170589"/>
              <a:ext cx="1104901" cy="1001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55"/>
            <p:cNvSpPr txBox="1">
              <a:spLocks noChangeArrowheads="1"/>
            </p:cNvSpPr>
            <p:nvPr/>
          </p:nvSpPr>
          <p:spPr bwMode="auto">
            <a:xfrm>
              <a:off x="3276600" y="5231301"/>
              <a:ext cx="1143000" cy="94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Estimation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Prediction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Classification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Clustering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Association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2590800" y="4572001"/>
            <a:ext cx="0" cy="6598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4876800" y="4572001"/>
            <a:ext cx="0" cy="6747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600200" y="1752600"/>
            <a:ext cx="8991600" cy="304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9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1233248" cy="55626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Estimation</a:t>
            </a:r>
            <a:r>
              <a:rPr lang="id-ID" sz="2600" dirty="0"/>
              <a:t>:</a:t>
            </a:r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Error</a:t>
            </a:r>
            <a:r>
              <a:rPr lang="id-ID" sz="2000" dirty="0"/>
              <a:t>: Root Mean Square Error (RMSE),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Prediction/Forecasting (Prediksi/Peramalan):</a:t>
            </a:r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Error</a:t>
            </a:r>
            <a:r>
              <a:rPr lang="id-ID" sz="2000" dirty="0"/>
              <a:t>: Root Mean Square Error (RMSE) , MSE, MAPE,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Classification</a:t>
            </a:r>
            <a:r>
              <a:rPr lang="id-ID" sz="2600" dirty="0"/>
              <a:t>:</a:t>
            </a:r>
          </a:p>
          <a:p>
            <a:pPr lvl="1"/>
            <a:r>
              <a:rPr lang="id-ID" sz="2000" dirty="0" err="1">
                <a:solidFill>
                  <a:srgbClr val="C00000"/>
                </a:solidFill>
              </a:rPr>
              <a:t>Confusion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 err="1">
                <a:solidFill>
                  <a:srgbClr val="C00000"/>
                </a:solidFill>
              </a:rPr>
              <a:t>Matrix</a:t>
            </a:r>
            <a:r>
              <a:rPr lang="id-ID" sz="2000" dirty="0">
                <a:sym typeface="Wingdings" pitchFamily="2" charset="2"/>
              </a:rPr>
              <a:t>: </a:t>
            </a:r>
            <a:r>
              <a:rPr lang="id-ID" sz="2000" dirty="0" err="1"/>
              <a:t>Accuracy</a:t>
            </a:r>
            <a:endParaRPr lang="id-ID" sz="2000" dirty="0"/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ROC </a:t>
            </a:r>
            <a:r>
              <a:rPr lang="id-ID" sz="2000" dirty="0" err="1">
                <a:solidFill>
                  <a:srgbClr val="C00000"/>
                </a:solidFill>
              </a:rPr>
              <a:t>Curve</a:t>
            </a:r>
            <a:r>
              <a:rPr lang="id-ID" sz="2000" dirty="0">
                <a:sym typeface="Wingdings" pitchFamily="2" charset="2"/>
              </a:rPr>
              <a:t>: </a:t>
            </a:r>
            <a:r>
              <a:rPr lang="id-ID" sz="2000" dirty="0"/>
              <a:t>Area </a:t>
            </a:r>
            <a:r>
              <a:rPr lang="id-ID" sz="2000" dirty="0" err="1"/>
              <a:t>Under</a:t>
            </a:r>
            <a:r>
              <a:rPr lang="id-ID" sz="2000" dirty="0"/>
              <a:t> </a:t>
            </a:r>
            <a:r>
              <a:rPr lang="id-ID" sz="2000" dirty="0" err="1"/>
              <a:t>Curve</a:t>
            </a:r>
            <a:r>
              <a:rPr lang="id-ID" sz="2000" dirty="0"/>
              <a:t> (AUC) 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600" dirty="0" err="1"/>
              <a:t>Clustering</a:t>
            </a:r>
            <a:r>
              <a:rPr lang="id-ID" sz="2600" dirty="0"/>
              <a:t>:</a:t>
            </a:r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Internal </a:t>
            </a:r>
            <a:r>
              <a:rPr lang="id-ID" sz="2000" dirty="0" err="1">
                <a:solidFill>
                  <a:srgbClr val="C00000"/>
                </a:solidFill>
              </a:rPr>
              <a:t>Evaluation</a:t>
            </a:r>
            <a:r>
              <a:rPr lang="id-ID" sz="2000" dirty="0"/>
              <a:t>: </a:t>
            </a:r>
            <a:r>
              <a:rPr lang="id-ID" sz="2000" dirty="0" err="1"/>
              <a:t>Davies</a:t>
            </a:r>
            <a:r>
              <a:rPr lang="id-ID" sz="2000" dirty="0"/>
              <a:t>–</a:t>
            </a:r>
            <a:r>
              <a:rPr lang="id-ID" sz="2000" dirty="0" err="1"/>
              <a:t>Bouldin</a:t>
            </a:r>
            <a:r>
              <a:rPr lang="id-ID" sz="2000" dirty="0"/>
              <a:t> </a:t>
            </a:r>
            <a:r>
              <a:rPr lang="id-ID" sz="2000" dirty="0" err="1"/>
              <a:t>index</a:t>
            </a:r>
            <a:r>
              <a:rPr lang="id-ID" sz="2000" dirty="0"/>
              <a:t>, </a:t>
            </a:r>
            <a:r>
              <a:rPr lang="id-ID" sz="2000" dirty="0" err="1"/>
              <a:t>Dunn</a:t>
            </a:r>
            <a:r>
              <a:rPr lang="id-ID" sz="2000" dirty="0"/>
              <a:t> </a:t>
            </a:r>
            <a:r>
              <a:rPr lang="id-ID" sz="2000" dirty="0" err="1"/>
              <a:t>index</a:t>
            </a:r>
            <a:r>
              <a:rPr lang="id-ID" sz="2000" dirty="0"/>
              <a:t>, </a:t>
            </a:r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External </a:t>
            </a:r>
            <a:r>
              <a:rPr lang="id-ID" sz="2000" dirty="0" err="1">
                <a:solidFill>
                  <a:srgbClr val="C00000"/>
                </a:solidFill>
              </a:rPr>
              <a:t>Evaluation</a:t>
            </a:r>
            <a:r>
              <a:rPr lang="id-ID" sz="2000" dirty="0"/>
              <a:t>: </a:t>
            </a:r>
            <a:r>
              <a:rPr lang="en-US" sz="2000" dirty="0"/>
              <a:t> Rand measure</a:t>
            </a:r>
            <a:r>
              <a:rPr lang="id-ID" sz="2000" dirty="0"/>
              <a:t>, </a:t>
            </a:r>
            <a:r>
              <a:rPr lang="id-ID" sz="2000" dirty="0" err="1"/>
              <a:t>F-measure</a:t>
            </a:r>
            <a:r>
              <a:rPr lang="id-ID" sz="2000" dirty="0"/>
              <a:t>, </a:t>
            </a:r>
            <a:r>
              <a:rPr lang="id-ID" sz="2000" dirty="0" err="1"/>
              <a:t>Jaccard</a:t>
            </a:r>
            <a:r>
              <a:rPr lang="id-ID" sz="2000" dirty="0"/>
              <a:t> </a:t>
            </a:r>
            <a:r>
              <a:rPr lang="id-ID" sz="2000" dirty="0" err="1"/>
              <a:t>index</a:t>
            </a:r>
            <a:r>
              <a:rPr lang="id-ID" sz="2000" dirty="0"/>
              <a:t>, </a:t>
            </a:r>
            <a:r>
              <a:rPr lang="id-ID" sz="2000" dirty="0" err="1"/>
              <a:t>Fowlkes</a:t>
            </a:r>
            <a:r>
              <a:rPr lang="id-ID" sz="2000" dirty="0"/>
              <a:t>–</a:t>
            </a:r>
            <a:r>
              <a:rPr lang="id-ID" sz="2000" dirty="0" err="1"/>
              <a:t>Mallows</a:t>
            </a:r>
            <a:r>
              <a:rPr lang="id-ID" sz="2000" dirty="0"/>
              <a:t> </a:t>
            </a:r>
            <a:r>
              <a:rPr lang="id-ID" sz="2000" dirty="0" err="1"/>
              <a:t>index</a:t>
            </a:r>
            <a:r>
              <a:rPr lang="id-ID" sz="2000" dirty="0"/>
              <a:t>, </a:t>
            </a:r>
            <a:r>
              <a:rPr lang="id-ID" sz="2000" dirty="0" err="1"/>
              <a:t>Confusion</a:t>
            </a:r>
            <a:r>
              <a:rPr lang="id-ID" sz="2000" dirty="0"/>
              <a:t> </a:t>
            </a:r>
            <a:r>
              <a:rPr lang="id-ID" sz="2000" dirty="0" err="1"/>
              <a:t>matrix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/>
              <a:t>Association:</a:t>
            </a:r>
          </a:p>
          <a:p>
            <a:pPr lvl="1"/>
            <a:r>
              <a:rPr lang="id-ID" sz="2000" dirty="0">
                <a:solidFill>
                  <a:srgbClr val="C00000"/>
                </a:solidFill>
              </a:rPr>
              <a:t>Lift </a:t>
            </a:r>
            <a:r>
              <a:rPr lang="id-ID" sz="2000" dirty="0" err="1">
                <a:solidFill>
                  <a:srgbClr val="C00000"/>
                </a:solidFill>
              </a:rPr>
              <a:t>Charts</a:t>
            </a:r>
            <a:r>
              <a:rPr lang="id-ID" sz="2000" dirty="0"/>
              <a:t>: Lift </a:t>
            </a:r>
            <a:r>
              <a:rPr lang="id-ID" sz="2000" dirty="0" err="1"/>
              <a:t>Ratio</a:t>
            </a:r>
            <a:endParaRPr lang="id-ID" sz="2000" dirty="0"/>
          </a:p>
          <a:p>
            <a:pPr lvl="1"/>
            <a:r>
              <a:rPr lang="id-ID" sz="2000" dirty="0" err="1">
                <a:solidFill>
                  <a:srgbClr val="C00000"/>
                </a:solidFill>
              </a:rPr>
              <a:t>Precision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 err="1">
                <a:solidFill>
                  <a:srgbClr val="C00000"/>
                </a:solidFill>
              </a:rPr>
              <a:t>and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 err="1">
                <a:solidFill>
                  <a:srgbClr val="C00000"/>
                </a:solidFill>
              </a:rPr>
              <a:t>Recall</a:t>
            </a:r>
            <a:r>
              <a:rPr lang="id-ID" sz="2000" dirty="0">
                <a:solidFill>
                  <a:srgbClr val="C00000"/>
                </a:solidFill>
              </a:rPr>
              <a:t> </a:t>
            </a:r>
            <a:r>
              <a:rPr lang="id-ID" sz="2000" dirty="0"/>
              <a:t>(</a:t>
            </a:r>
            <a:r>
              <a:rPr lang="id-ID" sz="2000" dirty="0" err="1"/>
              <a:t>F-measure</a:t>
            </a:r>
            <a:r>
              <a:rPr lang="id-ID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Evaluasi</a:t>
            </a:r>
            <a:r>
              <a:rPr lang="en-US" dirty="0" smtClean="0"/>
              <a:t> Data Mining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1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3200" dirty="0"/>
              <a:t>Pembagian </a:t>
            </a:r>
            <a:r>
              <a:rPr lang="id-ID" sz="3200" dirty="0" err="1"/>
              <a:t>dataset</a:t>
            </a:r>
            <a:r>
              <a:rPr lang="id-ID" sz="3200" dirty="0"/>
              <a:t>:</a:t>
            </a:r>
          </a:p>
          <a:p>
            <a:pPr lvl="1"/>
            <a:r>
              <a:rPr lang="id-ID" dirty="0"/>
              <a:t>Dua </a:t>
            </a:r>
            <a:r>
              <a:rPr lang="id-ID" dirty="0" err="1"/>
              <a:t>subset</a:t>
            </a:r>
            <a:r>
              <a:rPr lang="id-ID" dirty="0"/>
              <a:t>: </a:t>
            </a: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dan</a:t>
            </a:r>
            <a:r>
              <a:rPr lang="id-ID" dirty="0">
                <a:solidFill>
                  <a:srgbClr val="C00000"/>
                </a:solidFill>
              </a:rPr>
              <a:t> data testing</a:t>
            </a:r>
          </a:p>
          <a:p>
            <a:pPr lvl="1"/>
            <a:r>
              <a:rPr lang="id-ID" dirty="0"/>
              <a:t>Tiga </a:t>
            </a:r>
            <a:r>
              <a:rPr lang="id-ID" dirty="0" err="1"/>
              <a:t>subset</a:t>
            </a:r>
            <a:r>
              <a:rPr lang="id-ID" dirty="0"/>
              <a:t>: </a:t>
            </a: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training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validation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dan </a:t>
            </a:r>
            <a:r>
              <a:rPr lang="id-ID" dirty="0">
                <a:solidFill>
                  <a:srgbClr val="C00000"/>
                </a:solidFill>
              </a:rPr>
              <a:t>data testing</a:t>
            </a:r>
          </a:p>
          <a:p>
            <a:r>
              <a:rPr lang="id-ID" sz="3200" dirty="0"/>
              <a:t>Data </a:t>
            </a:r>
            <a:r>
              <a:rPr lang="id-ID" sz="3200" dirty="0" err="1">
                <a:solidFill>
                  <a:srgbClr val="C00000"/>
                </a:solidFill>
              </a:rPr>
              <a:t>training</a:t>
            </a:r>
            <a:r>
              <a:rPr lang="id-ID" sz="3200" dirty="0">
                <a:solidFill>
                  <a:srgbClr val="C00000"/>
                </a:solidFill>
              </a:rPr>
              <a:t> untuk pembentukan model</a:t>
            </a:r>
            <a:r>
              <a:rPr lang="id-ID" sz="3200" dirty="0"/>
              <a:t>, dan data </a:t>
            </a:r>
            <a:r>
              <a:rPr lang="id-ID" sz="3200" dirty="0">
                <a:solidFill>
                  <a:srgbClr val="C00000"/>
                </a:solidFill>
              </a:rPr>
              <a:t>testing digunakan untuk pengujian model</a:t>
            </a:r>
          </a:p>
          <a:p>
            <a:r>
              <a:rPr lang="en-US" sz="3200" dirty="0" err="1"/>
              <a:t>Pemisahan</a:t>
            </a:r>
            <a:r>
              <a:rPr lang="en-US" sz="3200" dirty="0"/>
              <a:t> data training </a:t>
            </a:r>
            <a:r>
              <a:rPr lang="en-US" sz="3200" dirty="0" err="1"/>
              <a:t>dan</a:t>
            </a:r>
            <a:r>
              <a:rPr lang="en-US" sz="3200" dirty="0"/>
              <a:t> 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dipisahkan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manual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dipisahkan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operator </a:t>
            </a: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plit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dipisahkan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X Validation</a:t>
            </a:r>
            <a:endParaRPr lang="id-ID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Pengujian Model Data Mining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08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2.1 </a:t>
            </a:r>
            <a:r>
              <a:rPr lang="en-US" dirty="0" smtClean="0"/>
              <a:t>	</a:t>
            </a:r>
            <a:r>
              <a:rPr lang="id-ID" dirty="0" smtClean="0"/>
              <a:t>Proses </a:t>
            </a:r>
            <a:r>
              <a:rPr lang="id-ID" dirty="0"/>
              <a:t>Data Mining</a:t>
            </a:r>
          </a:p>
          <a:p>
            <a:pPr marL="0" indent="0">
              <a:buNone/>
            </a:pPr>
            <a:r>
              <a:rPr lang="id-ID" dirty="0"/>
              <a:t>2.2 </a:t>
            </a:r>
            <a:r>
              <a:rPr lang="en-US" dirty="0" smtClean="0"/>
              <a:t>	</a:t>
            </a:r>
            <a:r>
              <a:rPr lang="id-ID" dirty="0" smtClean="0"/>
              <a:t>Penerapan </a:t>
            </a:r>
            <a:r>
              <a:rPr lang="id-ID" dirty="0"/>
              <a:t>Proses Data Mining (Dataset – Model)</a:t>
            </a:r>
          </a:p>
          <a:p>
            <a:pPr marL="0" indent="0">
              <a:buNone/>
            </a:pPr>
            <a:r>
              <a:rPr lang="id-ID" dirty="0"/>
              <a:t>2.3 </a:t>
            </a:r>
            <a:r>
              <a:rPr lang="en-US" dirty="0" smtClean="0"/>
              <a:t>	</a:t>
            </a:r>
            <a:r>
              <a:rPr lang="id-ID" dirty="0" smtClean="0"/>
              <a:t>Evaluasi </a:t>
            </a:r>
            <a:r>
              <a:rPr lang="id-ID" dirty="0"/>
              <a:t>dan Validasi terhadap Model yang </a:t>
            </a:r>
            <a:r>
              <a:rPr lang="en-US" dirty="0" smtClean="0"/>
              <a:t>	</a:t>
            </a:r>
            <a:r>
              <a:rPr lang="id-ID" dirty="0" smtClean="0"/>
              <a:t>Terbentuk</a:t>
            </a:r>
            <a:endParaRPr lang="id-ID" dirty="0"/>
          </a:p>
          <a:p>
            <a:pPr marL="0" indent="0">
              <a:buNone/>
            </a:pPr>
            <a:r>
              <a:rPr lang="id-ID" dirty="0"/>
              <a:t>2.4 </a:t>
            </a:r>
            <a:r>
              <a:rPr lang="en-US" dirty="0" smtClean="0"/>
              <a:t>	</a:t>
            </a:r>
            <a:r>
              <a:rPr lang="id-ID" dirty="0" smtClean="0"/>
              <a:t>Proses </a:t>
            </a:r>
            <a:r>
              <a:rPr lang="id-ID" dirty="0"/>
              <a:t>Standard pada Data Mining (CRISP-DM)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t="26984" r="3377" b="31311"/>
          <a:stretch/>
        </p:blipFill>
        <p:spPr bwMode="auto">
          <a:xfrm>
            <a:off x="4057487" y="4365104"/>
            <a:ext cx="5710921" cy="238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266731"/>
            <a:ext cx="11377264" cy="3026365"/>
          </a:xfrm>
        </p:spPr>
        <p:txBody>
          <a:bodyPr/>
          <a:lstStyle/>
          <a:p>
            <a:r>
              <a:rPr lang="en-US" sz="2400" dirty="0" err="1"/>
              <a:t>Latihan</a:t>
            </a:r>
            <a:r>
              <a:rPr lang="en-US" sz="2400" dirty="0"/>
              <a:t>: </a:t>
            </a:r>
            <a:r>
              <a:rPr lang="id-ID" sz="2400" dirty="0"/>
              <a:t>Penentuan </a:t>
            </a:r>
            <a:r>
              <a:rPr lang="en-US" sz="2400" dirty="0" err="1"/>
              <a:t>Kelayakan</a:t>
            </a:r>
            <a:r>
              <a:rPr lang="en-US" sz="2400" dirty="0"/>
              <a:t> </a:t>
            </a:r>
            <a:r>
              <a:rPr lang="en-US" sz="2400" dirty="0" err="1"/>
              <a:t>Kredit</a:t>
            </a:r>
            <a:endParaRPr lang="en-US" sz="2400" dirty="0"/>
          </a:p>
          <a:p>
            <a:r>
              <a:rPr lang="id-ID" sz="2400" dirty="0" smtClean="0"/>
              <a:t>Gunakan </a:t>
            </a:r>
            <a:r>
              <a:rPr lang="id-ID" sz="2400" dirty="0">
                <a:solidFill>
                  <a:srgbClr val="C00000"/>
                </a:solidFill>
              </a:rPr>
              <a:t>dataset </a:t>
            </a:r>
            <a:r>
              <a:rPr lang="id-ID" sz="2400" dirty="0"/>
              <a:t>di bawah:</a:t>
            </a:r>
          </a:p>
          <a:p>
            <a:pPr lvl="1"/>
            <a:r>
              <a:rPr lang="id-ID" sz="2000" dirty="0" err="1" smtClean="0">
                <a:solidFill>
                  <a:srgbClr val="0070C0"/>
                </a:solidFill>
              </a:rPr>
              <a:t>creditapproval-training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r>
              <a:rPr lang="en-US" sz="2000" dirty="0" err="1" smtClean="0">
                <a:solidFill>
                  <a:srgbClr val="0070C0"/>
                </a:solidFill>
              </a:rPr>
              <a:t>xls</a:t>
            </a:r>
            <a:r>
              <a:rPr lang="id-ID" sz="2000" dirty="0" smtClean="0"/>
              <a:t>: </a:t>
            </a:r>
            <a:r>
              <a:rPr lang="id-ID" sz="2000" dirty="0"/>
              <a:t>untuk membuat model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creditapproval-testing.xls</a:t>
            </a:r>
            <a:r>
              <a:rPr lang="id-ID" sz="2000" dirty="0" smtClean="0"/>
              <a:t>: </a:t>
            </a:r>
            <a:r>
              <a:rPr lang="id-ID" sz="2000" dirty="0"/>
              <a:t>untuk menguji model</a:t>
            </a:r>
            <a:endParaRPr lang="en-US" sz="2000" dirty="0"/>
          </a:p>
          <a:p>
            <a:r>
              <a:rPr lang="id-ID" sz="2400" dirty="0"/>
              <a:t>Pisahkan data menjadi dua: </a:t>
            </a:r>
            <a:r>
              <a:rPr lang="id-ID" sz="2400" dirty="0">
                <a:solidFill>
                  <a:srgbClr val="C00000"/>
                </a:solidFill>
              </a:rPr>
              <a:t>data testing</a:t>
            </a:r>
            <a:r>
              <a:rPr lang="id-ID" sz="2400" dirty="0"/>
              <a:t> (10%) dan </a:t>
            </a:r>
            <a:r>
              <a:rPr lang="id-ID" sz="2400" dirty="0">
                <a:solidFill>
                  <a:srgbClr val="C00000"/>
                </a:solidFill>
              </a:rPr>
              <a:t>data training </a:t>
            </a:r>
            <a:r>
              <a:rPr lang="id-ID" sz="2400" dirty="0"/>
              <a:t>(90%)</a:t>
            </a:r>
          </a:p>
          <a:p>
            <a:r>
              <a:rPr lang="id-ID" sz="2400" dirty="0"/>
              <a:t>Jadikan data training sebagai pembentuk model/pola/knowledge, dan data testing untuk pengujian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white">
          <a:xfrm>
            <a:off x="767408" y="732464"/>
            <a:ext cx="10363200" cy="53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sz="3600" kern="0" dirty="0" err="1" smtClean="0"/>
              <a:t>Pemisahan</a:t>
            </a:r>
            <a:r>
              <a:rPr lang="en-US" sz="3600" kern="0" dirty="0" smtClean="0"/>
              <a:t> Data Manual</a:t>
            </a:r>
            <a:endParaRPr lang="id-ID" sz="3600" kern="0" dirty="0"/>
          </a:p>
        </p:txBody>
      </p:sp>
    </p:spTree>
    <p:extLst>
      <p:ext uri="{BB962C8B-B14F-4D97-AF65-F5344CB8AC3E}">
        <p14:creationId xmlns:p14="http://schemas.microsoft.com/office/powerpoint/2010/main" val="41287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52" y="2917368"/>
            <a:ext cx="10938948" cy="279763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pred</a:t>
            </a:r>
            <a:r>
              <a:rPr lang="en-US" dirty="0" smtClean="0"/>
              <a:t> MACET- true MACET: </a:t>
            </a:r>
            <a:r>
              <a:rPr lang="en-US" dirty="0" err="1" smtClean="0"/>
              <a:t>Jumlah</a:t>
            </a:r>
            <a:r>
              <a:rPr lang="en-US" dirty="0" smtClean="0"/>
              <a:t> data yang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macet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kenyataannya</a:t>
            </a:r>
            <a:r>
              <a:rPr lang="en-US" dirty="0" smtClean="0"/>
              <a:t> </a:t>
            </a:r>
            <a:r>
              <a:rPr lang="en-US" dirty="0" err="1" smtClean="0"/>
              <a:t>macet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B050"/>
                </a:solidFill>
              </a:rPr>
              <a:t>TP</a:t>
            </a:r>
            <a:r>
              <a:rPr lang="en-US" dirty="0" smtClean="0"/>
              <a:t>)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red</a:t>
            </a:r>
            <a:r>
              <a:rPr lang="en-US" dirty="0" smtClean="0"/>
              <a:t> LANCAR-true LANCAR: </a:t>
            </a:r>
            <a:r>
              <a:rPr lang="en-US" dirty="0" err="1" smtClean="0"/>
              <a:t>Jumlah</a:t>
            </a:r>
            <a:r>
              <a:rPr lang="en-US" dirty="0" smtClean="0"/>
              <a:t> data yang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lancar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kenyataannya</a:t>
            </a:r>
            <a:r>
              <a:rPr lang="en-US" dirty="0" smtClean="0"/>
              <a:t> lancer (</a:t>
            </a:r>
            <a:r>
              <a:rPr lang="en-US" dirty="0" smtClean="0">
                <a:solidFill>
                  <a:srgbClr val="00B050"/>
                </a:solidFill>
              </a:rPr>
              <a:t>TN</a:t>
            </a:r>
            <a:r>
              <a:rPr lang="en-US" dirty="0" smtClean="0"/>
              <a:t>)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red</a:t>
            </a:r>
            <a:r>
              <a:rPr lang="en-US" dirty="0" smtClean="0"/>
              <a:t> MACET-true LANCAR: </a:t>
            </a:r>
            <a:r>
              <a:rPr lang="en-US" dirty="0" err="1" smtClean="0"/>
              <a:t>Jumlah</a:t>
            </a:r>
            <a:r>
              <a:rPr lang="en-US" dirty="0" smtClean="0"/>
              <a:t> data yang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macet</a:t>
            </a:r>
            <a:r>
              <a:rPr lang="en-US" dirty="0" smtClean="0"/>
              <a:t>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kenyataannya</a:t>
            </a:r>
            <a:r>
              <a:rPr lang="en-US" dirty="0" smtClean="0"/>
              <a:t> lancer (</a:t>
            </a:r>
            <a:r>
              <a:rPr lang="en-US" dirty="0" smtClean="0">
                <a:solidFill>
                  <a:srgbClr val="C00000"/>
                </a:solidFill>
              </a:rPr>
              <a:t>FP</a:t>
            </a:r>
            <a:r>
              <a:rPr lang="en-US" dirty="0" smtClean="0"/>
              <a:t>)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red</a:t>
            </a:r>
            <a:r>
              <a:rPr lang="en-US" dirty="0" smtClean="0"/>
              <a:t> LANCAR-true MACET: </a:t>
            </a:r>
            <a:r>
              <a:rPr lang="en-US" dirty="0" err="1" smtClean="0"/>
              <a:t>Jumlah</a:t>
            </a:r>
            <a:r>
              <a:rPr lang="en-US" dirty="0" smtClean="0"/>
              <a:t> data yang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lancar</a:t>
            </a:r>
            <a:r>
              <a:rPr lang="en-US" dirty="0" smtClean="0"/>
              <a:t>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kenyataanya</a:t>
            </a:r>
            <a:r>
              <a:rPr lang="en-US" dirty="0" smtClean="0"/>
              <a:t> </a:t>
            </a:r>
            <a:r>
              <a:rPr lang="en-US" dirty="0" err="1" smtClean="0"/>
              <a:t>macet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C00000"/>
                </a:solidFill>
              </a:rPr>
              <a:t>FN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Confusion Matrix </a:t>
            </a:r>
            <a:r>
              <a:rPr lang="en-US" dirty="0" smtClean="0">
                <a:sym typeface="Wingdings" panose="05000000000000000000" pitchFamily="2" charset="2"/>
              </a:rPr>
              <a:t> Accuracy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973" t="20206" r="4130" b="64583"/>
          <a:stretch/>
        </p:blipFill>
        <p:spPr>
          <a:xfrm>
            <a:off x="846652" y="1306107"/>
            <a:ext cx="8966886" cy="150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0683" y="5579899"/>
                <a:ext cx="8818761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53+37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53+37+4+6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=90%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83" y="5579899"/>
                <a:ext cx="8818761" cy="70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419600" y="2125561"/>
            <a:ext cx="2516100" cy="1231431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48128" y="2348880"/>
            <a:ext cx="598487" cy="1565711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00477" y="2125561"/>
            <a:ext cx="539739" cy="3132609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6264" y="2368713"/>
            <a:ext cx="2477889" cy="2251995"/>
          </a:xfrm>
          <a:prstGeom prst="straightConnector1">
            <a:avLst/>
          </a:prstGeom>
          <a:ln w="57150">
            <a:solidFill>
              <a:srgbClr val="C0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11319048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Binary </a:t>
            </a:r>
            <a:r>
              <a:rPr lang="en-US" dirty="0" smtClean="0"/>
              <a:t> classification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sensitivitas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spesifitas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setinggi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mungkin</a:t>
            </a:r>
            <a:r>
              <a:rPr lang="en-US" dirty="0" smtClean="0"/>
              <a:t>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70C0"/>
                </a:solidFill>
              </a:rPr>
              <a:t>Sensitivitas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true </a:t>
            </a:r>
            <a:r>
              <a:rPr lang="en-US" dirty="0"/>
              <a:t>’positives’ </a:t>
            </a:r>
            <a:r>
              <a:rPr lang="en-US" dirty="0" smtClean="0"/>
              <a:t>yang </a:t>
            </a:r>
            <a:r>
              <a:rPr lang="en-US" dirty="0" err="1" smtClean="0"/>
              <a:t>diindentifikasi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B050"/>
                </a:solidFill>
              </a:rPr>
              <a:t>True Positive Rate </a:t>
            </a:r>
            <a:r>
              <a:rPr lang="en-US" dirty="0">
                <a:solidFill>
                  <a:srgbClr val="00B050"/>
                </a:solidFill>
              </a:rPr>
              <a:t>(TP </a:t>
            </a:r>
            <a:r>
              <a:rPr lang="en-US" dirty="0" smtClean="0">
                <a:solidFill>
                  <a:srgbClr val="00B050"/>
                </a:solidFill>
              </a:rPr>
              <a:t>Rate) </a:t>
            </a:r>
            <a:r>
              <a:rPr lang="en-US" dirty="0">
                <a:solidFill>
                  <a:srgbClr val="00B050"/>
                </a:solidFill>
              </a:rPr>
              <a:t>or R</a:t>
            </a:r>
            <a:r>
              <a:rPr lang="en-US" dirty="0" smtClean="0">
                <a:solidFill>
                  <a:srgbClr val="00B050"/>
                </a:solidFill>
              </a:rPr>
              <a:t>ecall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1200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 smtClean="0">
                <a:solidFill>
                  <a:srgbClr val="0070C0"/>
                </a:solidFill>
              </a:rPr>
              <a:t>Spesifisitas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/>
              <a:t>true ’negatives’ </a:t>
            </a:r>
            <a:r>
              <a:rPr lang="en-US" dirty="0" smtClean="0"/>
              <a:t>yang </a:t>
            </a:r>
            <a:r>
              <a:rPr lang="en-US" dirty="0" err="1" smtClean="0"/>
              <a:t>diidentifikasi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B050"/>
                </a:solidFill>
              </a:rPr>
              <a:t>False Negative Rate </a:t>
            </a:r>
            <a:r>
              <a:rPr lang="en-US" dirty="0">
                <a:solidFill>
                  <a:srgbClr val="00B050"/>
                </a:solidFill>
              </a:rPr>
              <a:t>(FN </a:t>
            </a:r>
            <a:r>
              <a:rPr lang="en-US" dirty="0" smtClean="0">
                <a:solidFill>
                  <a:srgbClr val="00B050"/>
                </a:solidFill>
              </a:rPr>
              <a:t>Rate or Precision</a:t>
            </a:r>
            <a:r>
              <a:rPr lang="en-US" dirty="0" smtClean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Sensitivitas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Spesifisitas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50" t="56667" r="25833" b="33703"/>
          <a:stretch/>
        </p:blipFill>
        <p:spPr>
          <a:xfrm>
            <a:off x="1843074" y="3645024"/>
            <a:ext cx="7835624" cy="841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750" t="70000" r="25833" b="20370"/>
          <a:stretch/>
        </p:blipFill>
        <p:spPr>
          <a:xfrm>
            <a:off x="1881174" y="5733256"/>
            <a:ext cx="7797524" cy="8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0486" y="1311672"/>
            <a:ext cx="11155114" cy="5333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probabilitas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sebuah</a:t>
            </a:r>
            <a:r>
              <a:rPr lang="en-US" dirty="0" smtClean="0">
                <a:solidFill>
                  <a:srgbClr val="C00000"/>
                </a:solidFill>
              </a:rPr>
              <a:t> classifier </a:t>
            </a:r>
            <a:r>
              <a:rPr lang="en-US" dirty="0" err="1" smtClean="0">
                <a:solidFill>
                  <a:srgbClr val="C00000"/>
                </a:solidFill>
              </a:rPr>
              <a:t>akan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menghasilkan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klasifikasi</a:t>
            </a:r>
            <a:r>
              <a:rPr lang="en-US" dirty="0" smtClean="0">
                <a:solidFill>
                  <a:srgbClr val="C00000"/>
                </a:solidFill>
              </a:rPr>
              <a:t> yang </a:t>
            </a:r>
            <a:r>
              <a:rPr lang="en-US" dirty="0" err="1" smtClean="0">
                <a:solidFill>
                  <a:srgbClr val="C00000"/>
                </a:solidFill>
              </a:rPr>
              <a:t>benar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didapat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sensitivitas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spesifisitas</a:t>
            </a:r>
            <a:endParaRPr lang="en-US" sz="1000" dirty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Positive </a:t>
            </a:r>
            <a:r>
              <a:rPr lang="en-US" dirty="0">
                <a:solidFill>
                  <a:srgbClr val="0070C0"/>
                </a:solidFill>
              </a:rPr>
              <a:t>Predictive Value </a:t>
            </a:r>
            <a:r>
              <a:rPr lang="en-US" dirty="0" smtClean="0">
                <a:solidFill>
                  <a:srgbClr val="0070C0"/>
                </a:solidFill>
              </a:rPr>
              <a:t>(PPV)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’positive</a:t>
            </a:r>
            <a:r>
              <a:rPr lang="en-US" dirty="0"/>
              <a:t>’ </a:t>
            </a:r>
            <a:r>
              <a:rPr lang="en-US" dirty="0" smtClean="0"/>
              <a:t>yang </a:t>
            </a:r>
            <a:r>
              <a:rPr lang="en-US" dirty="0" err="1" smtClean="0"/>
              <a:t>terklasifikasi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Negative Predictive Value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smtClean="0">
                <a:solidFill>
                  <a:srgbClr val="0070C0"/>
                </a:solidFill>
              </a:rPr>
              <a:t>NPV)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’negative</a:t>
            </a:r>
            <a:r>
              <a:rPr lang="en-US" dirty="0"/>
              <a:t>’ </a:t>
            </a:r>
            <a:r>
              <a:rPr lang="en-US" dirty="0" smtClean="0"/>
              <a:t>yang </a:t>
            </a:r>
            <a:r>
              <a:rPr lang="en-US" dirty="0" err="1" smtClean="0"/>
              <a:t>terklasifikasi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PPV and NPV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976" t="80497" r="29059" b="9971"/>
          <a:stretch/>
        </p:blipFill>
        <p:spPr>
          <a:xfrm>
            <a:off x="2743201" y="3933056"/>
            <a:ext cx="6248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250" t="54444" r="27500" b="37408"/>
          <a:stretch/>
        </p:blipFill>
        <p:spPr>
          <a:xfrm>
            <a:off x="2800745" y="5733655"/>
            <a:ext cx="6535615" cy="6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360" y="1277640"/>
            <a:ext cx="11593288" cy="533354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Kurva</a:t>
            </a:r>
            <a:r>
              <a:rPr lang="en-US" sz="2200" dirty="0" smtClean="0"/>
              <a:t> ROC </a:t>
            </a:r>
            <a:r>
              <a:rPr lang="en-US" sz="2200" dirty="0" err="1" smtClean="0"/>
              <a:t>adalah</a:t>
            </a:r>
            <a:r>
              <a:rPr lang="en-US" sz="2200" dirty="0" smtClean="0"/>
              <a:t> </a:t>
            </a:r>
            <a:r>
              <a:rPr lang="en-US" sz="2200" dirty="0" err="1" smtClean="0"/>
              <a:t>grafik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</a:t>
            </a:r>
            <a:r>
              <a:rPr lang="en-US" sz="2200" dirty="0" err="1" smtClean="0"/>
              <a:t>dimensi</a:t>
            </a:r>
            <a:r>
              <a:rPr lang="en-US" sz="2200" dirty="0" smtClean="0"/>
              <a:t> </a:t>
            </a:r>
            <a:r>
              <a:rPr lang="en-US" sz="2200" dirty="0" err="1" smtClean="0"/>
              <a:t>dimana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C00000"/>
                </a:solidFill>
              </a:rPr>
              <a:t>TP </a:t>
            </a:r>
            <a:r>
              <a:rPr lang="en-US" sz="2200" dirty="0">
                <a:solidFill>
                  <a:srgbClr val="C00000"/>
                </a:solidFill>
              </a:rPr>
              <a:t>rate </a:t>
            </a:r>
            <a:r>
              <a:rPr lang="en-US" sz="2200" dirty="0" err="1" smtClean="0">
                <a:solidFill>
                  <a:srgbClr val="C00000"/>
                </a:solidFill>
              </a:rPr>
              <a:t>diplot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pada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sumbu</a:t>
            </a:r>
            <a:r>
              <a:rPr lang="en-US" sz="2200" dirty="0" smtClean="0">
                <a:solidFill>
                  <a:srgbClr val="C00000"/>
                </a:solidFill>
              </a:rPr>
              <a:t> Y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 </a:t>
            </a:r>
            <a:r>
              <a:rPr lang="en-US" sz="2200" dirty="0">
                <a:solidFill>
                  <a:srgbClr val="C00000"/>
                </a:solidFill>
              </a:rPr>
              <a:t>FP rate </a:t>
            </a:r>
            <a:r>
              <a:rPr lang="en-US" sz="2200" dirty="0" err="1" smtClean="0">
                <a:solidFill>
                  <a:srgbClr val="C00000"/>
                </a:solidFill>
              </a:rPr>
              <a:t>diplot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pada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sumbu</a:t>
            </a:r>
            <a:r>
              <a:rPr lang="en-US" sz="2200" dirty="0" smtClean="0">
                <a:solidFill>
                  <a:srgbClr val="C00000"/>
                </a:solidFill>
              </a:rPr>
              <a:t> X</a:t>
            </a:r>
            <a:endParaRPr lang="en-US" sz="2200" dirty="0">
              <a:solidFill>
                <a:srgbClr val="C00000"/>
              </a:solidFill>
            </a:endParaRPr>
          </a:p>
          <a:p>
            <a:r>
              <a:rPr lang="en-US" sz="2200" dirty="0" err="1" smtClean="0"/>
              <a:t>Kurva</a:t>
            </a:r>
            <a:r>
              <a:rPr lang="en-US" sz="2200" dirty="0" smtClean="0"/>
              <a:t> ROC </a:t>
            </a:r>
            <a:r>
              <a:rPr lang="en-US" sz="2200" dirty="0" err="1" smtClean="0"/>
              <a:t>menggambarkan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pertukaran</a:t>
            </a:r>
            <a:r>
              <a:rPr lang="en-US" sz="2200" dirty="0" smtClean="0">
                <a:solidFill>
                  <a:srgbClr val="C00000"/>
                </a:solidFill>
              </a:rPr>
              <a:t> (trade-off) relative </a:t>
            </a:r>
            <a:r>
              <a:rPr lang="en-US" sz="2200" dirty="0" err="1" smtClean="0">
                <a:solidFill>
                  <a:srgbClr val="C00000"/>
                </a:solidFill>
              </a:rPr>
              <a:t>antara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manfaat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/>
              <a:t>(’true positives’)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C00000"/>
                </a:solidFill>
              </a:rPr>
              <a:t>biaya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en-US" sz="2200" dirty="0"/>
              <a:t>(’false positives’)</a:t>
            </a:r>
          </a:p>
          <a:p>
            <a:r>
              <a:rPr lang="en-US" sz="2200" dirty="0" err="1" smtClean="0"/>
              <a:t>Dua</a:t>
            </a:r>
            <a:r>
              <a:rPr lang="en-US" sz="2200" dirty="0" smtClean="0"/>
              <a:t> </a:t>
            </a:r>
            <a:r>
              <a:rPr lang="en-US" sz="2200" dirty="0" err="1" smtClean="0"/>
              <a:t>Jenis</a:t>
            </a:r>
            <a:r>
              <a:rPr lang="en-US" sz="2200" dirty="0" smtClean="0"/>
              <a:t> </a:t>
            </a:r>
            <a:r>
              <a:rPr lang="en-US" sz="2200" dirty="0" err="1" smtClean="0"/>
              <a:t>Kurva</a:t>
            </a:r>
            <a:r>
              <a:rPr lang="en-US" sz="2200" dirty="0" smtClean="0"/>
              <a:t> ROC : </a:t>
            </a:r>
            <a:r>
              <a:rPr lang="en-US" sz="2200" dirty="0">
                <a:solidFill>
                  <a:srgbClr val="C00000"/>
                </a:solidFill>
              </a:rPr>
              <a:t>discrete</a:t>
            </a:r>
            <a:r>
              <a:rPr lang="en-US" sz="2200" dirty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>
                <a:solidFill>
                  <a:srgbClr val="C00000"/>
                </a:solidFill>
              </a:rPr>
              <a:t>continuous</a:t>
            </a:r>
            <a:endParaRPr lang="id-ID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Kurva</a:t>
            </a:r>
            <a:r>
              <a:rPr lang="en-US" dirty="0"/>
              <a:t> ROC - AUC (Area Under Curve)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67" t="21111" r="23750" b="33704"/>
          <a:stretch/>
        </p:blipFill>
        <p:spPr>
          <a:xfrm>
            <a:off x="2057400" y="3206803"/>
            <a:ext cx="7855024" cy="36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Kurva</a:t>
            </a:r>
            <a:r>
              <a:rPr lang="en-US" dirty="0" smtClean="0"/>
              <a:t> ROC - AUC (Area Under Curve)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43" t="15625" r="782" b="7292"/>
          <a:stretch/>
        </p:blipFill>
        <p:spPr>
          <a:xfrm>
            <a:off x="2783631" y="1340768"/>
            <a:ext cx="662473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1305256" cy="5257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Operator </a:t>
            </a:r>
            <a:r>
              <a:rPr lang="en-US" dirty="0">
                <a:solidFill>
                  <a:srgbClr val="C00000"/>
                </a:solidFill>
              </a:rPr>
              <a:t>Split Data </a:t>
            </a:r>
            <a:r>
              <a:rPr lang="en-US" dirty="0" err="1" smtClean="0"/>
              <a:t>menjadikan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smtClean="0"/>
              <a:t>dataset </a:t>
            </a:r>
            <a:r>
              <a:rPr lang="en-US" dirty="0" err="1" smtClean="0"/>
              <a:t>sebagai</a:t>
            </a:r>
            <a:r>
              <a:rPr lang="en-US" dirty="0" smtClean="0"/>
              <a:t> input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(subsets) </a:t>
            </a:r>
            <a:r>
              <a:rPr lang="en-US" dirty="0" err="1" smtClean="0"/>
              <a:t>dari</a:t>
            </a:r>
            <a:r>
              <a:rPr lang="en-US" dirty="0" smtClean="0"/>
              <a:t> dataset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output </a:t>
            </a:r>
            <a:r>
              <a:rPr lang="en-US" dirty="0" smtClean="0"/>
              <a:t>ports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Parameter </a:t>
            </a:r>
            <a:r>
              <a:rPr lang="en-US" dirty="0" err="1" smtClean="0">
                <a:solidFill>
                  <a:srgbClr val="C00000"/>
                </a:solidFill>
              </a:rPr>
              <a:t>jenis</a:t>
            </a:r>
            <a:r>
              <a:rPr lang="en-US" dirty="0" smtClean="0">
                <a:solidFill>
                  <a:srgbClr val="C00000"/>
                </a:solidFill>
              </a:rPr>
              <a:t> sampling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membagi</a:t>
            </a:r>
            <a:r>
              <a:rPr lang="en-US" dirty="0" smtClean="0"/>
              <a:t> </a:t>
            </a:r>
            <a:r>
              <a:rPr lang="en-US" dirty="0" smtClean="0"/>
              <a:t>subset </a:t>
            </a:r>
            <a:r>
              <a:rPr lang="en-US" dirty="0" smtClean="0"/>
              <a:t>data sample: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Linear sampling</a:t>
            </a:r>
            <a:r>
              <a:rPr lang="en-US" sz="2600" dirty="0"/>
              <a:t>: Linear sampling </a:t>
            </a:r>
            <a:r>
              <a:rPr lang="en-US" sz="2600" dirty="0" err="1" smtClean="0"/>
              <a:t>membagi</a:t>
            </a:r>
            <a:r>
              <a:rPr lang="en-US" sz="2600" dirty="0" smtClean="0"/>
              <a:t> dataset </a:t>
            </a:r>
            <a:r>
              <a:rPr lang="en-US" sz="2600" dirty="0" err="1" smtClean="0"/>
              <a:t>menjadi</a:t>
            </a:r>
            <a:r>
              <a:rPr lang="en-US" sz="2600" dirty="0" smtClean="0"/>
              <a:t> </a:t>
            </a:r>
            <a:r>
              <a:rPr lang="en-US" sz="2600" dirty="0" err="1" smtClean="0"/>
              <a:t>beberapa</a:t>
            </a:r>
            <a:r>
              <a:rPr lang="en-US" sz="2600" dirty="0" smtClean="0"/>
              <a:t> </a:t>
            </a:r>
            <a:r>
              <a:rPr lang="en-US" sz="2600" dirty="0" err="1" smtClean="0"/>
              <a:t>bagian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tanpa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merubah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urutan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smtClean="0"/>
              <a:t>data sample</a:t>
            </a:r>
            <a:endParaRPr lang="en-US" sz="2600" dirty="0"/>
          </a:p>
          <a:p>
            <a:pPr lvl="2"/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data yang </a:t>
            </a:r>
            <a:r>
              <a:rPr lang="en-US" dirty="0" err="1" smtClean="0"/>
              <a:t>berurutan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Shuffled sampling</a:t>
            </a:r>
            <a:r>
              <a:rPr lang="en-US" sz="2600" dirty="0"/>
              <a:t>: Shuffled sampling </a:t>
            </a:r>
            <a:r>
              <a:rPr lang="en-US" sz="2600" dirty="0" err="1" smtClean="0"/>
              <a:t>membangun</a:t>
            </a:r>
            <a:r>
              <a:rPr lang="en-US" sz="2600" dirty="0" smtClean="0"/>
              <a:t> </a:t>
            </a:r>
            <a:r>
              <a:rPr lang="en-US" sz="2600" dirty="0" err="1" smtClean="0"/>
              <a:t>bagian</a:t>
            </a:r>
            <a:r>
              <a:rPr lang="en-US" sz="2600" dirty="0" smtClean="0"/>
              <a:t> (subset) dataset </a:t>
            </a:r>
            <a:r>
              <a:rPr lang="en-US" sz="2600" dirty="0" err="1" smtClean="0"/>
              <a:t>secara</a:t>
            </a:r>
            <a:r>
              <a:rPr lang="en-US" sz="2600" dirty="0" smtClean="0"/>
              <a:t> </a:t>
            </a:r>
            <a:r>
              <a:rPr lang="en-US" sz="2600" dirty="0" err="1" smtClean="0"/>
              <a:t>acak</a:t>
            </a:r>
            <a:r>
              <a:rPr lang="en-US" sz="2600" dirty="0" smtClean="0"/>
              <a:t> (random)</a:t>
            </a:r>
            <a:endParaRPr lang="en-US" sz="2600" dirty="0"/>
          </a:p>
          <a:p>
            <a:pPr lvl="2"/>
            <a:r>
              <a:rPr lang="en-US" dirty="0" smtClean="0"/>
              <a:t>Data </a:t>
            </a:r>
            <a:r>
              <a:rPr lang="en-US" dirty="0" err="1" smtClean="0">
                <a:solidFill>
                  <a:srgbClr val="00B050"/>
                </a:solidFill>
              </a:rPr>
              <a:t>dipilih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secara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acak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data (</a:t>
            </a:r>
            <a:r>
              <a:rPr lang="en-US" dirty="0" smtClean="0"/>
              <a:t>subsets)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Stratified sampling</a:t>
            </a:r>
            <a:r>
              <a:rPr lang="en-US" sz="2600" dirty="0"/>
              <a:t>: Stratified sampling </a:t>
            </a:r>
            <a:r>
              <a:rPr lang="en-US" sz="2600" dirty="0" err="1"/>
              <a:t>membangun</a:t>
            </a:r>
            <a:r>
              <a:rPr lang="en-US" sz="2600" dirty="0"/>
              <a:t> </a:t>
            </a:r>
            <a:r>
              <a:rPr lang="en-US" sz="2600" dirty="0" smtClean="0"/>
              <a:t>subsets </a:t>
            </a:r>
            <a:r>
              <a:rPr lang="en-US" sz="2600" dirty="0" err="1" smtClean="0"/>
              <a:t>secara</a:t>
            </a:r>
            <a:r>
              <a:rPr lang="en-US" sz="2600" dirty="0" smtClean="0"/>
              <a:t> </a:t>
            </a:r>
            <a:r>
              <a:rPr lang="en-US" sz="2600" dirty="0">
                <a:solidFill>
                  <a:srgbClr val="00B050"/>
                </a:solidFill>
              </a:rPr>
              <a:t>random </a:t>
            </a:r>
            <a:r>
              <a:rPr lang="en-US" sz="2600" dirty="0" err="1" smtClean="0"/>
              <a:t>dan</a:t>
            </a:r>
            <a:r>
              <a:rPr lang="en-US" sz="2600" dirty="0" smtClean="0"/>
              <a:t> </a:t>
            </a:r>
            <a:r>
              <a:rPr lang="en-US" sz="2600" dirty="0" err="1" smtClean="0"/>
              <a:t>memastikan</a:t>
            </a:r>
            <a:r>
              <a:rPr lang="en-US" sz="2600" dirty="0" smtClean="0"/>
              <a:t> </a:t>
            </a:r>
            <a:r>
              <a:rPr lang="en-US" sz="2600" dirty="0" err="1" smtClean="0"/>
              <a:t>bahwa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distribusi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kelas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dalam</a:t>
            </a:r>
            <a:r>
              <a:rPr lang="en-US" sz="2600" dirty="0" smtClean="0">
                <a:solidFill>
                  <a:srgbClr val="00B050"/>
                </a:solidFill>
              </a:rPr>
              <a:t> subsets </a:t>
            </a:r>
            <a:r>
              <a:rPr lang="en-US" sz="2600" dirty="0" err="1" smtClean="0">
                <a:solidFill>
                  <a:srgbClr val="00B050"/>
                </a:solidFill>
              </a:rPr>
              <a:t>sama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dengan</a:t>
            </a:r>
            <a:r>
              <a:rPr lang="en-US" sz="2600" dirty="0" smtClean="0">
                <a:solidFill>
                  <a:srgbClr val="00B050"/>
                </a:solidFill>
              </a:rPr>
              <a:t> </a:t>
            </a:r>
            <a:r>
              <a:rPr lang="en-US" sz="2600" dirty="0" err="1" smtClean="0">
                <a:solidFill>
                  <a:srgbClr val="00B050"/>
                </a:solidFill>
              </a:rPr>
              <a:t>keseluruhan</a:t>
            </a:r>
            <a:r>
              <a:rPr lang="en-US" sz="2600" dirty="0" smtClean="0">
                <a:solidFill>
                  <a:srgbClr val="00B050"/>
                </a:solidFill>
              </a:rPr>
              <a:t> dataset</a:t>
            </a:r>
            <a:endParaRPr lang="en-US" sz="2600" dirty="0"/>
          </a:p>
          <a:p>
            <a:pPr lvl="2"/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smtClean="0"/>
              <a:t>binominal </a:t>
            </a:r>
            <a:r>
              <a:rPr lang="en-US" dirty="0"/>
              <a:t>classification, stratified sampling </a:t>
            </a:r>
            <a:r>
              <a:rPr lang="en-US" dirty="0" err="1" smtClean="0"/>
              <a:t>membangun</a:t>
            </a:r>
            <a:r>
              <a:rPr lang="en-US" dirty="0" smtClean="0"/>
              <a:t> subsets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subset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label yang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659643" y="755624"/>
            <a:ext cx="10198836" cy="53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sz="3600" kern="0" dirty="0" err="1" smtClean="0"/>
              <a:t>Pemisahan</a:t>
            </a:r>
            <a:r>
              <a:rPr lang="en-US" sz="3600" kern="0" dirty="0" smtClean="0"/>
              <a:t> Data </a:t>
            </a:r>
            <a:r>
              <a:rPr lang="en-US" sz="3600" kern="0" dirty="0" err="1" smtClean="0"/>
              <a:t>Otomatis</a:t>
            </a:r>
            <a:r>
              <a:rPr lang="en-US" sz="3600" kern="0" dirty="0" smtClean="0"/>
              <a:t> (Split Data)</a:t>
            </a:r>
            <a:endParaRPr lang="id-ID" sz="3600" kern="0" dirty="0"/>
          </a:p>
        </p:txBody>
      </p:sp>
    </p:spTree>
    <p:extLst>
      <p:ext uri="{BB962C8B-B14F-4D97-AF65-F5344CB8AC3E}">
        <p14:creationId xmlns:p14="http://schemas.microsoft.com/office/powerpoint/2010/main" val="28651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19048" cy="4953000"/>
          </a:xfrm>
        </p:spPr>
        <p:txBody>
          <a:bodyPr/>
          <a:lstStyle/>
          <a:p>
            <a:r>
              <a:rPr lang="id-ID" dirty="0"/>
              <a:t>Metode </a:t>
            </a:r>
            <a:r>
              <a:rPr lang="id-ID" dirty="0" err="1"/>
              <a:t>cross-validation</a:t>
            </a:r>
            <a:r>
              <a:rPr lang="id-ID" dirty="0"/>
              <a:t> digunakan untuk </a:t>
            </a:r>
            <a:r>
              <a:rPr lang="id-ID" dirty="0">
                <a:solidFill>
                  <a:srgbClr val="C00000"/>
                </a:solidFill>
              </a:rPr>
              <a:t>menghindari </a:t>
            </a:r>
            <a:r>
              <a:rPr lang="id-ID" dirty="0" err="1">
                <a:solidFill>
                  <a:srgbClr val="C00000"/>
                </a:solidFill>
              </a:rPr>
              <a:t>overlapping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pada data </a:t>
            </a:r>
            <a:r>
              <a:rPr lang="id-ID" dirty="0" smtClean="0"/>
              <a:t>testing</a:t>
            </a:r>
            <a:endParaRPr lang="id-ID" dirty="0"/>
          </a:p>
          <a:p>
            <a:r>
              <a:rPr lang="id-ID" dirty="0" smtClean="0">
                <a:solidFill>
                  <a:srgbClr val="C00000"/>
                </a:solidFill>
              </a:rPr>
              <a:t>Tahapan</a:t>
            </a:r>
            <a:r>
              <a:rPr lang="id-ID" dirty="0" smtClean="0"/>
              <a:t> </a:t>
            </a:r>
            <a:r>
              <a:rPr lang="id-ID" dirty="0" err="1" smtClean="0"/>
              <a:t>cross-validation</a:t>
            </a:r>
            <a:r>
              <a:rPr lang="id-ID" dirty="0" smtClean="0"/>
              <a:t>:</a:t>
            </a:r>
            <a:endParaRPr lang="id-ID" dirty="0"/>
          </a:p>
          <a:p>
            <a:pPr marL="976312" lvl="1" indent="-514350">
              <a:buFont typeface="+mj-lt"/>
              <a:buAutoNum type="arabicPeriod"/>
            </a:pPr>
            <a:r>
              <a:rPr lang="id-ID" dirty="0" smtClean="0"/>
              <a:t>Bagi data </a:t>
            </a:r>
            <a:r>
              <a:rPr lang="id-ID" dirty="0"/>
              <a:t>menjadi </a:t>
            </a:r>
            <a:r>
              <a:rPr lang="id-ID" dirty="0">
                <a:solidFill>
                  <a:srgbClr val="0070C0"/>
                </a:solidFill>
              </a:rPr>
              <a:t>k </a:t>
            </a:r>
            <a:r>
              <a:rPr lang="id-ID" dirty="0" err="1">
                <a:solidFill>
                  <a:srgbClr val="0070C0"/>
                </a:solidFill>
              </a:rPr>
              <a:t>subset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yg</a:t>
            </a:r>
            <a:r>
              <a:rPr lang="id-ID" dirty="0"/>
              <a:t> berukuran sama</a:t>
            </a:r>
          </a:p>
          <a:p>
            <a:pPr marL="976312" lvl="1" indent="-514350">
              <a:buFont typeface="+mj-lt"/>
              <a:buAutoNum type="arabicPeriod"/>
            </a:pPr>
            <a:r>
              <a:rPr lang="id-ID" dirty="0" smtClean="0"/>
              <a:t>Gunakan </a:t>
            </a:r>
            <a:r>
              <a:rPr lang="id-ID" dirty="0">
                <a:solidFill>
                  <a:srgbClr val="0070C0"/>
                </a:solidFill>
              </a:rPr>
              <a:t>setiap </a:t>
            </a:r>
            <a:r>
              <a:rPr lang="id-ID" dirty="0" err="1">
                <a:solidFill>
                  <a:srgbClr val="0070C0"/>
                </a:solidFill>
              </a:rPr>
              <a:t>subset</a:t>
            </a:r>
            <a:r>
              <a:rPr lang="id-ID" dirty="0">
                <a:solidFill>
                  <a:srgbClr val="0070C0"/>
                </a:solidFill>
              </a:rPr>
              <a:t> untuk data testing </a:t>
            </a:r>
            <a:r>
              <a:rPr lang="id-ID" dirty="0"/>
              <a:t>dan sisanya untuk data </a:t>
            </a:r>
            <a:r>
              <a:rPr lang="id-ID" dirty="0" err="1"/>
              <a:t>training</a:t>
            </a:r>
            <a:endParaRPr lang="id-ID" dirty="0"/>
          </a:p>
          <a:p>
            <a:r>
              <a:rPr lang="id-ID" dirty="0"/>
              <a:t>Disebut juga dengan </a:t>
            </a:r>
            <a:r>
              <a:rPr lang="id-ID" dirty="0" err="1">
                <a:solidFill>
                  <a:srgbClr val="C00000"/>
                </a:solidFill>
              </a:rPr>
              <a:t>k-fold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cross-validation</a:t>
            </a:r>
            <a:endParaRPr lang="id-ID" dirty="0">
              <a:solidFill>
                <a:srgbClr val="C00000"/>
              </a:solidFill>
            </a:endParaRPr>
          </a:p>
          <a:p>
            <a:r>
              <a:rPr lang="id-ID" dirty="0" err="1"/>
              <a:t>Seringkali</a:t>
            </a:r>
            <a:r>
              <a:rPr lang="id-ID" dirty="0"/>
              <a:t> </a:t>
            </a:r>
            <a:r>
              <a:rPr lang="id-ID" dirty="0" err="1"/>
              <a:t>subset</a:t>
            </a:r>
            <a:r>
              <a:rPr lang="id-ID" dirty="0"/>
              <a:t> dibuat </a:t>
            </a:r>
            <a:r>
              <a:rPr lang="id-ID" i="1" dirty="0" err="1"/>
              <a:t>stratified</a:t>
            </a:r>
            <a:r>
              <a:rPr lang="id-ID" dirty="0"/>
              <a:t> (bertingkat) sebelum </a:t>
            </a:r>
            <a:r>
              <a:rPr lang="id-ID" dirty="0" err="1"/>
              <a:t>cross-validation</a:t>
            </a:r>
            <a:r>
              <a:rPr lang="id-ID" dirty="0"/>
              <a:t> dilakukan, karena </a:t>
            </a:r>
            <a:r>
              <a:rPr lang="id-ID" dirty="0">
                <a:solidFill>
                  <a:srgbClr val="C00000"/>
                </a:solidFill>
              </a:rPr>
              <a:t>stratifikasi akan mengurangi variansi</a:t>
            </a:r>
            <a:r>
              <a:rPr lang="id-ID" dirty="0"/>
              <a:t> dari estimasi</a:t>
            </a:r>
            <a:endParaRPr lang="en-US" dirty="0"/>
          </a:p>
          <a:p>
            <a:endParaRPr lang="id-ID" dirty="0">
              <a:sym typeface="Wingdings" pitchFamily="2" charset="2"/>
            </a:endParaRPr>
          </a:p>
          <a:p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695400" y="620688"/>
            <a:ext cx="10198836" cy="61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sz="3600" kern="0" dirty="0" err="1" smtClean="0"/>
              <a:t>Pemisahan</a:t>
            </a:r>
            <a:r>
              <a:rPr lang="en-US" sz="3600" kern="0" dirty="0" smtClean="0"/>
              <a:t> Data </a:t>
            </a:r>
            <a:r>
              <a:rPr lang="en-US" sz="3600" kern="0" dirty="0" err="1" smtClean="0"/>
              <a:t>Otomatis</a:t>
            </a:r>
            <a:r>
              <a:rPr lang="en-US" sz="3600" kern="0" dirty="0" smtClean="0"/>
              <a:t> (X Validation)</a:t>
            </a:r>
            <a:endParaRPr lang="id-ID" sz="3600" kern="0" dirty="0"/>
          </a:p>
        </p:txBody>
      </p:sp>
    </p:spTree>
    <p:extLst>
      <p:ext uri="{BB962C8B-B14F-4D97-AF65-F5344CB8AC3E}">
        <p14:creationId xmlns:p14="http://schemas.microsoft.com/office/powerpoint/2010/main" val="13143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24248"/>
            <a:ext cx="11305256" cy="4643095"/>
          </a:xfrm>
        </p:spPr>
        <p:txBody>
          <a:bodyPr>
            <a:normAutofit fontScale="92500" lnSpcReduction="10000"/>
          </a:bodyPr>
          <a:lstStyle/>
          <a:p>
            <a:r>
              <a:rPr lang="id-ID" sz="3200" dirty="0"/>
              <a:t>Metode evaluasi </a:t>
            </a:r>
            <a:r>
              <a:rPr lang="id-ID" sz="3200" dirty="0" err="1"/>
              <a:t>standard</a:t>
            </a:r>
            <a:r>
              <a:rPr lang="id-ID" sz="3200" dirty="0"/>
              <a:t>: </a:t>
            </a:r>
            <a:r>
              <a:rPr lang="en-US" sz="3200" dirty="0">
                <a:solidFill>
                  <a:srgbClr val="C00000"/>
                </a:solidFill>
              </a:rPr>
              <a:t>stratified </a:t>
            </a:r>
            <a:r>
              <a:rPr lang="id-ID" sz="3200" dirty="0">
                <a:solidFill>
                  <a:srgbClr val="C00000"/>
                </a:solidFill>
              </a:rPr>
              <a:t>10</a:t>
            </a:r>
            <a:r>
              <a:rPr lang="en-US" sz="3200" dirty="0">
                <a:solidFill>
                  <a:srgbClr val="C00000"/>
                </a:solidFill>
              </a:rPr>
              <a:t>-fold cross-validation</a:t>
            </a:r>
          </a:p>
          <a:p>
            <a:r>
              <a:rPr lang="id-ID" sz="3200" dirty="0"/>
              <a:t>Mengapa </a:t>
            </a:r>
            <a:r>
              <a:rPr lang="id-ID" sz="3200" dirty="0">
                <a:solidFill>
                  <a:srgbClr val="C00000"/>
                </a:solidFill>
              </a:rPr>
              <a:t>10</a:t>
            </a:r>
            <a:r>
              <a:rPr lang="id-ID" sz="3200" dirty="0"/>
              <a:t>? Hasil dari berbagai percobaan yang ekstensif  dan pembuktian teoritis, menunjukkan bahwa </a:t>
            </a:r>
            <a:r>
              <a:rPr lang="id-ID" sz="3200" dirty="0">
                <a:solidFill>
                  <a:srgbClr val="C00000"/>
                </a:solidFill>
              </a:rPr>
              <a:t>10-fold </a:t>
            </a:r>
            <a:r>
              <a:rPr lang="id-ID" sz="3200" dirty="0" err="1">
                <a:solidFill>
                  <a:srgbClr val="C00000"/>
                </a:solidFill>
              </a:rPr>
              <a:t>cross-validation</a:t>
            </a:r>
            <a:r>
              <a:rPr lang="id-ID" sz="3200" dirty="0">
                <a:solidFill>
                  <a:srgbClr val="C00000"/>
                </a:solidFill>
              </a:rPr>
              <a:t> adalah pilihan terbaik</a:t>
            </a:r>
            <a:r>
              <a:rPr lang="id-ID" sz="3200" dirty="0"/>
              <a:t> untuk mendapatkan hasil validasi yang akurat</a:t>
            </a:r>
          </a:p>
          <a:p>
            <a:r>
              <a:rPr lang="id-ID" sz="3200" dirty="0"/>
              <a:t>10</a:t>
            </a:r>
            <a:r>
              <a:rPr lang="en-US" sz="3200" dirty="0"/>
              <a:t>-fold cross-validation </a:t>
            </a:r>
            <a:r>
              <a:rPr lang="id-ID" sz="3200" dirty="0"/>
              <a:t>akan </a:t>
            </a:r>
            <a:r>
              <a:rPr lang="id-ID" sz="3200" dirty="0">
                <a:solidFill>
                  <a:srgbClr val="C00000"/>
                </a:solidFill>
              </a:rPr>
              <a:t>mengulang pengujian sebanyak 10 kali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C00000"/>
                </a:solidFill>
              </a:rPr>
              <a:t>hasil pengukuran adalah nilai rata-rata dari 10 kali pengujian</a:t>
            </a:r>
            <a:endParaRPr lang="en-US" sz="3200" dirty="0">
              <a:solidFill>
                <a:srgbClr val="C00000"/>
              </a:solidFill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10 Fold </a:t>
            </a:r>
            <a:r>
              <a:rPr lang="id-ID" dirty="0" err="1" smtClean="0"/>
              <a:t>Cross-Validation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54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1504" y="6093296"/>
            <a:ext cx="7664896" cy="533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id-ID" dirty="0"/>
              <a:t>: k-subset (data testing)</a:t>
            </a:r>
            <a:endParaRPr lang="en-US" dirty="0">
              <a:solidFill>
                <a:srgbClr val="C00000"/>
              </a:solidFill>
            </a:endParaRPr>
          </a:p>
          <a:p>
            <a:endParaRPr lang="id-ID" dirty="0"/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4000" dirty="0"/>
              <a:t>10</a:t>
            </a:r>
            <a:r>
              <a:rPr lang="en-US" dirty="0"/>
              <a:t> </a:t>
            </a:r>
            <a:r>
              <a:rPr lang="id-ID" sz="4000" dirty="0"/>
              <a:t>F</a:t>
            </a:r>
            <a:r>
              <a:rPr lang="en-US" sz="4000" dirty="0"/>
              <a:t>old </a:t>
            </a:r>
            <a:r>
              <a:rPr lang="id-ID" sz="4000" dirty="0"/>
              <a:t>C</a:t>
            </a:r>
            <a:r>
              <a:rPr lang="en-US" sz="4000" dirty="0"/>
              <a:t>ross-</a:t>
            </a:r>
            <a:r>
              <a:rPr lang="id-ID" sz="4000" dirty="0"/>
              <a:t>V</a:t>
            </a:r>
            <a:r>
              <a:rPr lang="en-US" sz="4000" dirty="0" err="1"/>
              <a:t>alidation</a:t>
            </a:r>
            <a:endParaRPr lang="id-ID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4676"/>
              </p:ext>
            </p:extLst>
          </p:nvPr>
        </p:nvGraphicFramePr>
        <p:xfrm>
          <a:off x="770237" y="1344250"/>
          <a:ext cx="10726363" cy="4677038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2132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1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1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7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902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4808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Eksperimen</a:t>
                      </a:r>
                      <a:endParaRPr lang="id-ID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 gridSpan="10">
                  <a:txBody>
                    <a:bodyPr/>
                    <a:lstStyle/>
                    <a:p>
                      <a:r>
                        <a:rPr lang="id-ID" sz="2000" dirty="0" smtClean="0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id-ID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Akurasi</a:t>
                      </a:r>
                      <a:endParaRPr lang="id-ID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93%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91%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90%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93%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93%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91%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94%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93%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91%</a:t>
                      </a:r>
                      <a:endParaRPr lang="id-ID" sz="16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r>
                        <a:rPr lang="id-ID" sz="16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id-ID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90%</a:t>
                      </a:r>
                      <a:endParaRPr lang="id-ID" sz="1600" b="1" dirty="0"/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5962">
                <a:tc gridSpan="11">
                  <a:txBody>
                    <a:bodyPr/>
                    <a:lstStyle/>
                    <a:p>
                      <a:pPr algn="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Akurasi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Rata-Rata</a:t>
                      </a:r>
                      <a:endParaRPr lang="id-ID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92%</a:t>
                      </a:r>
                      <a:endParaRPr lang="id-ID" sz="1600" b="1" dirty="0"/>
                    </a:p>
                  </a:txBody>
                  <a:tcPr anchor="ctr" anchorCtr="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4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0" y="1066800"/>
          <a:ext cx="88582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28675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Proses Data </a:t>
            </a:r>
            <a:r>
              <a:rPr lang="id-ID" dirty="0" smtClean="0"/>
              <a:t>Mining</a:t>
            </a:r>
            <a:endParaRPr lang="id-ID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28800" y="5252696"/>
            <a:ext cx="1676400" cy="1071904"/>
            <a:chOff x="533400" y="5100296"/>
            <a:chExt cx="1676400" cy="1071904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533400" y="5100296"/>
              <a:ext cx="1676400" cy="10719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Text Box 51"/>
            <p:cNvSpPr txBox="1">
              <a:spLocks noChangeArrowheads="1"/>
            </p:cNvSpPr>
            <p:nvPr/>
          </p:nvSpPr>
          <p:spPr bwMode="auto">
            <a:xfrm>
              <a:off x="533400" y="5155689"/>
              <a:ext cx="1676400" cy="1016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PRE-PROCESSING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Cleaning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Reduction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Data Transformation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3400" y="5246790"/>
            <a:ext cx="1143000" cy="1001611"/>
            <a:chOff x="3276600" y="5170589"/>
            <a:chExt cx="1143000" cy="1001611"/>
          </a:xfrm>
        </p:grpSpPr>
        <p:sp>
          <p:nvSpPr>
            <p:cNvPr id="8" name="Rectangle 54"/>
            <p:cNvSpPr>
              <a:spLocks noChangeArrowheads="1"/>
            </p:cNvSpPr>
            <p:nvPr/>
          </p:nvSpPr>
          <p:spPr bwMode="auto">
            <a:xfrm>
              <a:off x="3276600" y="5170589"/>
              <a:ext cx="1104901" cy="1001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55"/>
            <p:cNvSpPr txBox="1">
              <a:spLocks noChangeArrowheads="1"/>
            </p:cNvSpPr>
            <p:nvPr/>
          </p:nvSpPr>
          <p:spPr bwMode="auto">
            <a:xfrm>
              <a:off x="3276600" y="5231301"/>
              <a:ext cx="1143000" cy="94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Estimation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Prediction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Classification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Clustering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Association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2590800" y="4572001"/>
            <a:ext cx="0" cy="6598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4876800" y="4572001"/>
            <a:ext cx="0" cy="6747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337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40768"/>
            <a:ext cx="10801200" cy="5353051"/>
          </a:xfrm>
        </p:spPr>
        <p:txBody>
          <a:bodyPr>
            <a:normAutofit fontScale="92500"/>
          </a:bodyPr>
          <a:lstStyle/>
          <a:p>
            <a:r>
              <a:rPr lang="id-ID" dirty="0"/>
              <a:t>Komparasi Accuracy dan AUC</a:t>
            </a:r>
          </a:p>
          <a:p>
            <a:endParaRPr lang="en-US" dirty="0"/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Uji Beda (t-Test)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Urutan model terbaik: 1. C4.5       2. NB 	  3. K-NN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-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id-ID" dirty="0" smtClean="0"/>
              <a:t>Prediksi </a:t>
            </a:r>
            <a:r>
              <a:rPr lang="id-ID" dirty="0" err="1"/>
              <a:t>Elektabilitas</a:t>
            </a:r>
            <a:r>
              <a:rPr lang="id-ID" dirty="0"/>
              <a:t> </a:t>
            </a:r>
            <a:r>
              <a:rPr lang="id-ID" dirty="0" err="1" smtClean="0"/>
              <a:t>Caleg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443716" y="1872614"/>
          <a:ext cx="7467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C4.5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NB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K-NN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92.45%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77.46%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88.72%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0.851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0.840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1" r="29457" b="46106"/>
          <a:stretch/>
        </p:blipFill>
        <p:spPr bwMode="auto">
          <a:xfrm>
            <a:off x="2438401" y="3725656"/>
            <a:ext cx="6537919" cy="215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1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9716"/>
            <a:ext cx="11233248" cy="5369644"/>
          </a:xfrm>
        </p:spPr>
        <p:txBody>
          <a:bodyPr>
            <a:normAutofit fontScale="92500" lnSpcReduction="20000"/>
          </a:bodyPr>
          <a:lstStyle/>
          <a:p>
            <a:r>
              <a:rPr lang="id-ID" dirty="0"/>
              <a:t>Komparasi Accuracy dan AUC</a:t>
            </a:r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en-US" dirty="0"/>
          </a:p>
          <a:p>
            <a:r>
              <a:rPr lang="id-ID" dirty="0"/>
              <a:t>Uji Beda (t-Test)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en-US" dirty="0"/>
          </a:p>
          <a:p>
            <a:endParaRPr lang="en-US" dirty="0"/>
          </a:p>
          <a:p>
            <a:r>
              <a:rPr lang="id-ID" dirty="0"/>
              <a:t>Urutan model terbaik: 1. NB  </a:t>
            </a:r>
            <a:r>
              <a:rPr lang="en-US" dirty="0"/>
              <a:t>1</a:t>
            </a:r>
            <a:r>
              <a:rPr lang="id-ID" dirty="0"/>
              <a:t>. C4.5 </a:t>
            </a:r>
            <a:r>
              <a:rPr lang="en-US" dirty="0"/>
              <a:t>1</a:t>
            </a:r>
            <a:r>
              <a:rPr lang="id-ID" dirty="0"/>
              <a:t>.</a:t>
            </a:r>
            <a:r>
              <a:rPr lang="id-ID" dirty="0" err="1"/>
              <a:t>k-NN</a:t>
            </a:r>
            <a:r>
              <a:rPr lang="id-ID" dirty="0"/>
              <a:t>  </a:t>
            </a:r>
            <a:r>
              <a:rPr lang="en-US" dirty="0"/>
              <a:t>2</a:t>
            </a:r>
            <a:r>
              <a:rPr lang="id-ID" dirty="0"/>
              <a:t>. RF </a:t>
            </a:r>
            <a:r>
              <a:rPr lang="en-US" dirty="0"/>
              <a:t>2</a:t>
            </a:r>
            <a:r>
              <a:rPr lang="id-ID" dirty="0"/>
              <a:t>.LDA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-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id-ID" dirty="0" smtClean="0"/>
              <a:t>Prediksi </a:t>
            </a:r>
            <a:r>
              <a:rPr lang="id-ID" dirty="0"/>
              <a:t>Kelulusan </a:t>
            </a:r>
            <a:r>
              <a:rPr lang="id-ID" dirty="0" smtClean="0"/>
              <a:t>Mahasiswa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38080" y="1643446"/>
          <a:ext cx="7467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C4.5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K-NN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LDA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RF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88.12%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86.27%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84.96%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59.63%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59.37%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AUC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0.872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0.912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0.5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4" r="55049" b="45967"/>
          <a:stretch/>
        </p:blipFill>
        <p:spPr bwMode="auto">
          <a:xfrm>
            <a:off x="2438400" y="3363998"/>
            <a:ext cx="6249888" cy="269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9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2.4 </a:t>
            </a:r>
            <a:r>
              <a:rPr lang="id-ID" dirty="0">
                <a:solidFill>
                  <a:schemeClr val="tx1"/>
                </a:solidFill>
              </a:rPr>
              <a:t>Proses Standard pada Data Mining</a:t>
            </a:r>
            <a:r>
              <a:rPr lang="en-US" dirty="0">
                <a:solidFill>
                  <a:schemeClr val="tx1"/>
                </a:solidFill>
              </a:rPr>
              <a:t> (CRISP-DM)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7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71600"/>
            <a:ext cx="11176000" cy="4953000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Standar</a:t>
            </a:r>
            <a:r>
              <a:rPr lang="en-US" sz="3200" dirty="0"/>
              <a:t> </a:t>
            </a:r>
            <a:r>
              <a:rPr lang="en-US" sz="3200" dirty="0" err="1"/>
              <a:t>lintas</a:t>
            </a:r>
            <a:r>
              <a:rPr lang="en-US" sz="3200" dirty="0"/>
              <a:t> </a:t>
            </a:r>
            <a:r>
              <a:rPr lang="en-US" sz="3200" dirty="0" err="1"/>
              <a:t>industri</a:t>
            </a:r>
            <a:r>
              <a:rPr lang="en-US" sz="3200" dirty="0"/>
              <a:t> </a:t>
            </a:r>
            <a:r>
              <a:rPr lang="en-US" sz="3200" dirty="0" err="1"/>
              <a:t>jelas</a:t>
            </a:r>
            <a:r>
              <a:rPr lang="en-US" sz="3200" dirty="0"/>
              <a:t> </a:t>
            </a:r>
            <a:r>
              <a:rPr lang="en-US" sz="3200" dirty="0" err="1"/>
              <a:t>diperlukan</a:t>
            </a:r>
            <a:r>
              <a:rPr lang="en-US" sz="3200" dirty="0"/>
              <a:t> </a:t>
            </a:r>
            <a:r>
              <a:rPr lang="en-US" sz="3200" dirty="0" err="1"/>
              <a:t>yaitu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netral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industri</a:t>
            </a:r>
            <a:r>
              <a:rPr lang="en-US" sz="3200" dirty="0">
                <a:solidFill>
                  <a:srgbClr val="C00000"/>
                </a:solidFill>
              </a:rPr>
              <a:t>, </a:t>
            </a:r>
            <a:r>
              <a:rPr lang="en-US" sz="3200" dirty="0" err="1">
                <a:solidFill>
                  <a:srgbClr val="C00000"/>
                </a:solidFill>
              </a:rPr>
              <a:t>netral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alat</a:t>
            </a:r>
            <a:r>
              <a:rPr lang="en-US" sz="3200" dirty="0">
                <a:solidFill>
                  <a:srgbClr val="C00000"/>
                </a:solidFill>
              </a:rPr>
              <a:t>, </a:t>
            </a:r>
            <a:r>
              <a:rPr lang="en-US" sz="3200" dirty="0" err="1">
                <a:solidFill>
                  <a:srgbClr val="C00000"/>
                </a:solidFill>
              </a:rPr>
              <a:t>dan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netral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aplikasi</a:t>
            </a:r>
            <a:endParaRPr lang="en-US" sz="3200" dirty="0" smtClean="0">
              <a:solidFill>
                <a:srgbClr val="C00000"/>
              </a:solidFill>
            </a:endParaRPr>
          </a:p>
          <a:p>
            <a:r>
              <a:rPr lang="en-US" sz="3200" dirty="0" smtClean="0">
                <a:solidFill>
                  <a:srgbClr val="C00000"/>
                </a:solidFill>
              </a:rPr>
              <a:t>Cross-Industry </a:t>
            </a:r>
            <a:r>
              <a:rPr lang="en-US" sz="3200" dirty="0">
                <a:solidFill>
                  <a:srgbClr val="C00000"/>
                </a:solidFill>
              </a:rPr>
              <a:t>Standard Process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for Data Mining </a:t>
            </a:r>
            <a:r>
              <a:rPr lang="en-US" sz="3200" dirty="0"/>
              <a:t>(CRISP–DM) </a:t>
            </a:r>
            <a:r>
              <a:rPr lang="en-US" sz="3200" dirty="0" err="1" smtClean="0"/>
              <a:t>dikembangkan</a:t>
            </a:r>
            <a:r>
              <a:rPr lang="en-US" sz="3200" dirty="0" smtClean="0"/>
              <a:t> </a:t>
            </a:r>
            <a:r>
              <a:rPr lang="en-US" sz="3200" dirty="0" err="1" smtClean="0"/>
              <a:t>tahun</a:t>
            </a:r>
            <a:r>
              <a:rPr lang="en-US" sz="3200" dirty="0" smtClean="0"/>
              <a:t> 1996</a:t>
            </a:r>
            <a:r>
              <a:rPr lang="id-ID" sz="3200" dirty="0" smtClean="0"/>
              <a:t> </a:t>
            </a:r>
            <a:r>
              <a:rPr lang="id-ID" sz="3200" i="1" dirty="0"/>
              <a:t>(Chapman, 2000)</a:t>
            </a:r>
            <a:r>
              <a:rPr lang="en-US" sz="3200" i="1" dirty="0"/>
              <a:t> </a:t>
            </a:r>
            <a:endParaRPr lang="id-ID" sz="3200" i="1" dirty="0"/>
          </a:p>
          <a:p>
            <a:r>
              <a:rPr lang="en-US" sz="3200" dirty="0"/>
              <a:t>CRISP-DM </a:t>
            </a:r>
            <a:r>
              <a:rPr lang="en-US" sz="3200" dirty="0" err="1"/>
              <a:t>menyediakan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proses </a:t>
            </a:r>
            <a:r>
              <a:rPr lang="en-US" sz="3200" dirty="0" err="1">
                <a:solidFill>
                  <a:srgbClr val="C00000"/>
                </a:solidFill>
              </a:rPr>
              <a:t>standar</a:t>
            </a:r>
            <a:r>
              <a:rPr lang="en-US" sz="3200" dirty="0">
                <a:solidFill>
                  <a:srgbClr val="C00000"/>
                </a:solidFill>
              </a:rPr>
              <a:t> yang nonproprietary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dan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tersedia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secara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bebas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menyesuaikan</a:t>
            </a:r>
            <a:r>
              <a:rPr lang="en-US" sz="3200" dirty="0"/>
              <a:t> data mining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strategi</a:t>
            </a:r>
            <a:r>
              <a:rPr lang="en-US" sz="3200" dirty="0"/>
              <a:t> </a:t>
            </a:r>
            <a:r>
              <a:rPr lang="en-US" sz="3200" dirty="0" err="1"/>
              <a:t>pemecahan</a:t>
            </a:r>
            <a:r>
              <a:rPr lang="en-US" sz="3200" dirty="0"/>
              <a:t> </a:t>
            </a:r>
            <a:r>
              <a:rPr lang="en-US" sz="3200" dirty="0" err="1"/>
              <a:t>masalah</a:t>
            </a:r>
            <a:r>
              <a:rPr lang="en-US" sz="3200" dirty="0"/>
              <a:t> </a:t>
            </a:r>
            <a:r>
              <a:rPr lang="en-US" sz="3200" dirty="0" err="1"/>
              <a:t>umum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unit </a:t>
            </a:r>
            <a:r>
              <a:rPr lang="en-US" sz="3200" dirty="0" err="1"/>
              <a:t>bisnis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r>
              <a:rPr lang="en-US" sz="3200" dirty="0" smtClean="0"/>
              <a:t>. </a:t>
            </a:r>
            <a:endParaRPr lang="id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Mining Standard </a:t>
            </a:r>
            <a:r>
              <a:rPr lang="id-ID" dirty="0" err="1"/>
              <a:t>Process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45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CRISP-DM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250" t="29259" r="20833" b="17408"/>
          <a:stretch/>
        </p:blipFill>
        <p:spPr>
          <a:xfrm>
            <a:off x="1318773" y="1406872"/>
            <a:ext cx="9554454" cy="4220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1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Nyatakan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jelas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tujuan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sebuah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proyek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dan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kebutuhannya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kaitannya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unit </a:t>
            </a:r>
            <a:r>
              <a:rPr lang="en-US" sz="3200" dirty="0" err="1" smtClean="0"/>
              <a:t>bisnis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penelitian</a:t>
            </a:r>
            <a:r>
              <a:rPr lang="en-US" sz="3200" dirty="0" smtClean="0"/>
              <a:t> </a:t>
            </a:r>
            <a:r>
              <a:rPr lang="en-US" sz="3200" dirty="0" err="1" smtClean="0"/>
              <a:t>sebagai</a:t>
            </a:r>
            <a:r>
              <a:rPr lang="en-US" sz="3200" dirty="0" smtClean="0"/>
              <a:t> </a:t>
            </a:r>
            <a:r>
              <a:rPr lang="en-US" sz="3200" dirty="0" err="1" smtClean="0"/>
              <a:t>satu</a:t>
            </a:r>
            <a:r>
              <a:rPr lang="en-US" sz="3200" dirty="0" smtClean="0"/>
              <a:t> </a:t>
            </a:r>
            <a:r>
              <a:rPr lang="en-US" sz="3200" dirty="0" err="1" smtClean="0"/>
              <a:t>kesatuan</a:t>
            </a:r>
            <a:endParaRPr lang="en-US" sz="3200" dirty="0"/>
          </a:p>
          <a:p>
            <a:r>
              <a:rPr lang="en-US" sz="3200" dirty="0" err="1"/>
              <a:t>Terjemahkan</a:t>
            </a:r>
            <a:r>
              <a:rPr lang="en-US" sz="3200" dirty="0"/>
              <a:t> </a:t>
            </a: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batasan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rumusan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definisi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masalah</a:t>
            </a:r>
            <a:r>
              <a:rPr lang="en-US" sz="3200" dirty="0">
                <a:solidFill>
                  <a:srgbClr val="C00000"/>
                </a:solidFill>
              </a:rPr>
              <a:t> data </a:t>
            </a:r>
            <a:r>
              <a:rPr lang="en-US" sz="3200" dirty="0" smtClean="0">
                <a:solidFill>
                  <a:srgbClr val="C00000"/>
                </a:solidFill>
              </a:rPr>
              <a:t>mining</a:t>
            </a:r>
          </a:p>
          <a:p>
            <a:r>
              <a:rPr lang="en-US" sz="3200" dirty="0" err="1" smtClean="0"/>
              <a:t>Siapkan</a:t>
            </a:r>
            <a:r>
              <a:rPr lang="en-US" sz="3200" dirty="0" smtClean="0"/>
              <a:t> </a:t>
            </a:r>
            <a:r>
              <a:rPr lang="en-US" sz="3200" dirty="0" err="1" smtClean="0"/>
              <a:t>sebuah</a:t>
            </a:r>
            <a:r>
              <a:rPr lang="en-US" sz="3200" dirty="0" smtClean="0"/>
              <a:t> </a:t>
            </a:r>
            <a:r>
              <a:rPr lang="en-US" sz="3200" dirty="0" err="1">
                <a:solidFill>
                  <a:srgbClr val="C00000"/>
                </a:solidFill>
              </a:rPr>
              <a:t>strategi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awal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untuk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mencapai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tujuan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tersebut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err="1" smtClean="0"/>
              <a:t>Rancang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apa</a:t>
            </a:r>
            <a:r>
              <a:rPr lang="en-US" sz="3200" dirty="0" smtClean="0">
                <a:solidFill>
                  <a:srgbClr val="C00000"/>
                </a:solidFill>
              </a:rPr>
              <a:t> yang </a:t>
            </a:r>
            <a:r>
              <a:rPr lang="en-US" sz="3200" dirty="0" err="1" smtClean="0">
                <a:solidFill>
                  <a:srgbClr val="C00000"/>
                </a:solidFill>
              </a:rPr>
              <a:t>akan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dibangun</a:t>
            </a:r>
            <a:endParaRPr lang="id-ID" sz="3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1. Business Understandin</a:t>
            </a:r>
            <a:r>
              <a:rPr lang="en-US" dirty="0" smtClean="0"/>
              <a:t>g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2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C00000"/>
                </a:solidFill>
              </a:rPr>
              <a:t>Kumpulkan</a:t>
            </a:r>
            <a:r>
              <a:rPr lang="id-ID" sz="3200" dirty="0" smtClean="0">
                <a:solidFill>
                  <a:srgbClr val="C00000"/>
                </a:solidFill>
              </a:rPr>
              <a:t> </a:t>
            </a:r>
            <a:r>
              <a:rPr lang="id-ID" sz="3200" dirty="0">
                <a:solidFill>
                  <a:srgbClr val="C00000"/>
                </a:solidFill>
              </a:rPr>
              <a:t>data</a:t>
            </a:r>
          </a:p>
          <a:p>
            <a:r>
              <a:rPr lang="nn-NO" sz="3200" dirty="0">
                <a:solidFill>
                  <a:srgbClr val="C00000"/>
                </a:solidFill>
              </a:rPr>
              <a:t>Gunakan analisis data eksplorasi </a:t>
            </a:r>
            <a:r>
              <a:rPr lang="nn-NO" sz="3200" dirty="0">
                <a:solidFill>
                  <a:schemeClr val="tx1"/>
                </a:solidFill>
              </a:rPr>
              <a:t>untuk membiasakan diri dengan data dan menemukan wawasan </a:t>
            </a:r>
            <a:r>
              <a:rPr lang="nn-NO" sz="3200" dirty="0" smtClean="0">
                <a:solidFill>
                  <a:schemeClr val="tx1"/>
                </a:solidFill>
              </a:rPr>
              <a:t>awal (insight)</a:t>
            </a:r>
          </a:p>
          <a:p>
            <a:r>
              <a:rPr lang="en-US" sz="3200" dirty="0" err="1" smtClean="0">
                <a:solidFill>
                  <a:srgbClr val="C00000"/>
                </a:solidFill>
              </a:rPr>
              <a:t>Evaluasi</a:t>
            </a:r>
            <a:r>
              <a:rPr lang="en-US" sz="3200" dirty="0" smtClean="0"/>
              <a:t> </a:t>
            </a:r>
            <a:r>
              <a:rPr lang="en-US" sz="3200" dirty="0" err="1" smtClean="0"/>
              <a:t>kualitas</a:t>
            </a:r>
            <a:r>
              <a:rPr lang="en-US" sz="3200" dirty="0" smtClean="0"/>
              <a:t> </a:t>
            </a:r>
            <a:r>
              <a:rPr lang="en-US" sz="3200" dirty="0"/>
              <a:t>data</a:t>
            </a:r>
            <a:endParaRPr lang="id-ID" sz="3200" dirty="0"/>
          </a:p>
          <a:p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diinginkan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rgbClr val="C00000"/>
                </a:solidFill>
              </a:rPr>
              <a:t>pilih</a:t>
            </a:r>
            <a:r>
              <a:rPr lang="en-US" sz="3200" dirty="0">
                <a:solidFill>
                  <a:srgbClr val="C00000"/>
                </a:solidFill>
              </a:rPr>
              <a:t> subset </a:t>
            </a:r>
            <a:r>
              <a:rPr lang="en-US" sz="3200" dirty="0" err="1">
                <a:solidFill>
                  <a:srgbClr val="C00000"/>
                </a:solidFill>
              </a:rPr>
              <a:t>menarik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yang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berisi</a:t>
            </a:r>
            <a:r>
              <a:rPr lang="en-US" sz="3200" dirty="0"/>
              <a:t> </a:t>
            </a:r>
            <a:r>
              <a:rPr lang="en-US" sz="3200" dirty="0" err="1"/>
              <a:t>pola</a:t>
            </a:r>
            <a:r>
              <a:rPr lang="en-US" sz="3200" dirty="0"/>
              <a:t> yang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ditindaklanjuti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2. Data </a:t>
            </a:r>
            <a:r>
              <a:rPr lang="id-ID" dirty="0" err="1" smtClean="0"/>
              <a:t>Understanding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solidFill>
                  <a:srgbClr val="C00000"/>
                </a:solidFill>
              </a:rPr>
              <a:t>Persiapkan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data set </a:t>
            </a:r>
            <a:r>
              <a:rPr lang="en-US" sz="3200" dirty="0" err="1" smtClean="0">
                <a:solidFill>
                  <a:srgbClr val="C00000"/>
                </a:solidFill>
              </a:rPr>
              <a:t>dari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data </a:t>
            </a:r>
            <a:r>
              <a:rPr lang="en-US" sz="3200" dirty="0" err="1">
                <a:solidFill>
                  <a:srgbClr val="C00000"/>
                </a:solidFill>
              </a:rPr>
              <a:t>mentah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awal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yang </a:t>
            </a:r>
            <a:r>
              <a:rPr lang="en-US" sz="3200" dirty="0" err="1">
                <a:solidFill>
                  <a:schemeClr val="tx1"/>
                </a:solidFill>
              </a:rPr>
              <a:t>akan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digunakan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untuk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semua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tahap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berikutnya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err="1" smtClean="0">
                <a:solidFill>
                  <a:srgbClr val="C00000"/>
                </a:solidFill>
              </a:rPr>
              <a:t>Pilih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kasus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dan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variabel</a:t>
            </a:r>
            <a:r>
              <a:rPr lang="en-US" sz="3200" dirty="0" smtClean="0">
                <a:solidFill>
                  <a:srgbClr val="C00000"/>
                </a:solidFill>
              </a:rPr>
              <a:t> yang </a:t>
            </a:r>
            <a:r>
              <a:rPr lang="en-US" sz="3200" dirty="0" err="1" smtClean="0">
                <a:solidFill>
                  <a:srgbClr val="C00000"/>
                </a:solidFill>
              </a:rPr>
              <a:t>ingin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dianalis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sesuai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analisis</a:t>
            </a:r>
            <a:endParaRPr lang="en-US" sz="3200" dirty="0"/>
          </a:p>
          <a:p>
            <a:r>
              <a:rPr lang="en-US" sz="3200" dirty="0" err="1" smtClean="0"/>
              <a:t>Lakukan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pembersihan</a:t>
            </a:r>
            <a:r>
              <a:rPr lang="en-US" sz="3200" dirty="0" smtClean="0"/>
              <a:t>, </a:t>
            </a:r>
            <a:r>
              <a:rPr lang="en-US" sz="3200" dirty="0" err="1" smtClean="0">
                <a:solidFill>
                  <a:srgbClr val="C00000"/>
                </a:solidFill>
              </a:rPr>
              <a:t>integrasi</a:t>
            </a:r>
            <a:r>
              <a:rPr lang="en-US" sz="3200" dirty="0" smtClean="0"/>
              <a:t>, </a:t>
            </a:r>
            <a:r>
              <a:rPr lang="en-US" sz="3200" dirty="0" err="1" smtClean="0">
                <a:solidFill>
                  <a:srgbClr val="C00000"/>
                </a:solidFill>
              </a:rPr>
              <a:t>reduksi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transformasi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/>
              <a:t>data</a:t>
            </a:r>
            <a:r>
              <a:rPr lang="en-US" sz="3200" dirty="0" smtClean="0"/>
              <a:t>, </a:t>
            </a:r>
            <a:r>
              <a:rPr lang="en-US" sz="3200" dirty="0" err="1" smtClean="0"/>
              <a:t>sampai</a:t>
            </a:r>
            <a:r>
              <a:rPr lang="en-US" sz="3200" dirty="0" smtClean="0"/>
              <a:t> </a:t>
            </a:r>
            <a:r>
              <a:rPr lang="en-US" sz="3200" dirty="0" err="1" smtClean="0"/>
              <a:t>siap</a:t>
            </a:r>
            <a:r>
              <a:rPr lang="en-US" sz="3200" dirty="0" smtClean="0"/>
              <a:t> </a:t>
            </a:r>
            <a:r>
              <a:rPr lang="en-US" sz="3200" dirty="0" err="1" smtClean="0"/>
              <a:t>digunakan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pemodelan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tools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3. Data </a:t>
            </a:r>
            <a:r>
              <a:rPr lang="id-ID" dirty="0" err="1" smtClean="0"/>
              <a:t>Preparation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65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Pilih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aplikasikan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teknik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pemodelan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yang </a:t>
            </a:r>
            <a:r>
              <a:rPr lang="en-US" dirty="0" err="1" smtClean="0">
                <a:solidFill>
                  <a:srgbClr val="C00000"/>
                </a:solidFill>
              </a:rPr>
              <a:t>sesuai</a:t>
            </a:r>
            <a:endParaRPr lang="id-ID" dirty="0"/>
          </a:p>
          <a:p>
            <a:r>
              <a:rPr lang="en-US" dirty="0" err="1" smtClean="0">
                <a:solidFill>
                  <a:srgbClr val="C00000"/>
                </a:solidFill>
              </a:rPr>
              <a:t>Sesuaikan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pengaturan</a:t>
            </a:r>
            <a:r>
              <a:rPr lang="en-US" dirty="0" smtClean="0">
                <a:solidFill>
                  <a:srgbClr val="C00000"/>
                </a:solidFill>
              </a:rPr>
              <a:t> model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mengoptimalkan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  <a:p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data mining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diselesaikan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</a:t>
            </a:r>
            <a:r>
              <a:rPr lang="en-US" dirty="0" err="1" smtClean="0">
                <a:solidFill>
                  <a:srgbClr val="C00000"/>
                </a:solidFill>
              </a:rPr>
              <a:t>eberapa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teknik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berbeda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diperlukan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kembali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tahapan</a:t>
            </a:r>
            <a:r>
              <a:rPr lang="en-US" dirty="0" smtClean="0">
                <a:solidFill>
                  <a:srgbClr val="C00000"/>
                </a:solidFill>
              </a:rPr>
              <a:t> data </a:t>
            </a:r>
            <a:r>
              <a:rPr lang="en-US" dirty="0">
                <a:solidFill>
                  <a:srgbClr val="C00000"/>
                </a:solidFill>
              </a:rPr>
              <a:t>preparation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menyesuaikan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data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data mining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4. Modeling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3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Evaluasi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kualitas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efektivitas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satu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atau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beberapa</a:t>
            </a:r>
            <a:r>
              <a:rPr lang="en-US" dirty="0" smtClean="0">
                <a:solidFill>
                  <a:srgbClr val="C00000"/>
                </a:solidFill>
              </a:rPr>
              <a:t> model yang </a:t>
            </a:r>
            <a:r>
              <a:rPr lang="en-US" dirty="0" err="1" smtClean="0">
                <a:solidFill>
                  <a:srgbClr val="C00000"/>
                </a:solidFill>
              </a:rPr>
              <a:t>dihasilkan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tahapan</a:t>
            </a:r>
            <a:r>
              <a:rPr lang="en-US" dirty="0" smtClean="0"/>
              <a:t> </a:t>
            </a:r>
            <a:r>
              <a:rPr lang="en-US" dirty="0" err="1" smtClean="0"/>
              <a:t>pemodelan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smtClean="0"/>
              <a:t>model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diaplikasikan</a:t>
            </a:r>
            <a:endParaRPr lang="id-ID" dirty="0"/>
          </a:p>
          <a:p>
            <a:r>
              <a:rPr lang="en-US" dirty="0" err="1" smtClean="0">
                <a:solidFill>
                  <a:srgbClr val="C00000"/>
                </a:solidFill>
              </a:rPr>
              <a:t>Tentukan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apakah</a:t>
            </a:r>
            <a:r>
              <a:rPr lang="en-US" dirty="0" smtClean="0">
                <a:solidFill>
                  <a:srgbClr val="C00000"/>
                </a:solidFill>
              </a:rPr>
              <a:t> model </a:t>
            </a:r>
            <a:r>
              <a:rPr lang="en-US" dirty="0" err="1" smtClean="0">
                <a:solidFill>
                  <a:srgbClr val="C00000"/>
                </a:solidFill>
              </a:rPr>
              <a:t>sesuai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dengan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tujuan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dicapai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tahapan</a:t>
            </a:r>
            <a:r>
              <a:rPr lang="en-US" dirty="0" smtClean="0"/>
              <a:t> </a:t>
            </a:r>
            <a:r>
              <a:rPr lang="en-US" i="1" dirty="0" smtClean="0"/>
              <a:t>Business Understanding</a:t>
            </a:r>
            <a:endParaRPr lang="id-ID" i="1" dirty="0"/>
          </a:p>
          <a:p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diperhitungkan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 smtClean="0"/>
              <a:t>memadai</a:t>
            </a:r>
            <a:endParaRPr lang="en-US" dirty="0" smtClean="0"/>
          </a:p>
          <a:p>
            <a:r>
              <a:rPr lang="en-US" dirty="0" err="1" smtClean="0">
                <a:solidFill>
                  <a:srgbClr val="C00000"/>
                </a:solidFill>
              </a:rPr>
              <a:t>Ambil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keputusan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pemanfaatan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data mining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5. </a:t>
            </a:r>
            <a:r>
              <a:rPr lang="id-ID" dirty="0" err="1" smtClean="0"/>
              <a:t>Evaluation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7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7408" y="1439416"/>
            <a:ext cx="11018192" cy="4941912"/>
          </a:xfrm>
        </p:spPr>
        <p:txBody>
          <a:bodyPr>
            <a:normAutofit fontScale="85000" lnSpcReduction="20000"/>
          </a:bodyPr>
          <a:lstStyle/>
          <a:p>
            <a:r>
              <a:rPr lang="id-ID" dirty="0"/>
              <a:t>Atribut adalah </a:t>
            </a:r>
            <a:r>
              <a:rPr lang="id-ID" dirty="0">
                <a:solidFill>
                  <a:srgbClr val="C00000"/>
                </a:solidFill>
              </a:rPr>
              <a:t>faktor atau parameter yang menyebabkan</a:t>
            </a:r>
            <a:r>
              <a:rPr lang="id-ID" dirty="0"/>
              <a:t> </a:t>
            </a:r>
            <a:r>
              <a:rPr lang="id-ID" dirty="0" err="1"/>
              <a:t>class</a:t>
            </a:r>
            <a:r>
              <a:rPr lang="id-ID" dirty="0"/>
              <a:t>/label/target terjadi</a:t>
            </a:r>
            <a:endParaRPr lang="en-US" dirty="0"/>
          </a:p>
          <a:p>
            <a:r>
              <a:rPr lang="id-ID" dirty="0"/>
              <a:t>Jenis </a:t>
            </a:r>
            <a:r>
              <a:rPr lang="id-ID" dirty="0" err="1"/>
              <a:t>dataset</a:t>
            </a:r>
            <a:r>
              <a:rPr lang="id-ID" dirty="0"/>
              <a:t> ada dua: </a:t>
            </a:r>
            <a:r>
              <a:rPr lang="id-ID" dirty="0">
                <a:solidFill>
                  <a:srgbClr val="C00000"/>
                </a:solidFill>
              </a:rPr>
              <a:t>Private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Public</a:t>
            </a:r>
            <a:endParaRPr lang="id-ID" dirty="0">
              <a:solidFill>
                <a:srgbClr val="C00000"/>
              </a:solidFill>
            </a:endParaRPr>
          </a:p>
          <a:p>
            <a:r>
              <a:rPr lang="id-ID" dirty="0">
                <a:solidFill>
                  <a:srgbClr val="C00000"/>
                </a:solidFill>
              </a:rPr>
              <a:t>Private </a:t>
            </a:r>
            <a:r>
              <a:rPr lang="id-ID" dirty="0" err="1">
                <a:solidFill>
                  <a:srgbClr val="C00000"/>
                </a:solidFill>
              </a:rPr>
              <a:t>Dataset</a:t>
            </a:r>
            <a:r>
              <a:rPr lang="id-ID" dirty="0"/>
              <a:t>: data set dapat diambil dari organisasi yang kita jadikan obyek penelitian</a:t>
            </a:r>
          </a:p>
          <a:p>
            <a:pPr lvl="1"/>
            <a:r>
              <a:rPr lang="id-ID" dirty="0"/>
              <a:t>Bank, Rumah Sakit, Industri, Pabrik, Perusahaan Jasa, </a:t>
            </a:r>
            <a:r>
              <a:rPr lang="id-ID" dirty="0" err="1"/>
              <a:t>etc</a:t>
            </a:r>
            <a:endParaRPr lang="id-ID" dirty="0"/>
          </a:p>
          <a:p>
            <a:r>
              <a:rPr lang="id-ID" dirty="0" err="1">
                <a:solidFill>
                  <a:srgbClr val="C00000"/>
                </a:solidFill>
              </a:rPr>
              <a:t>Public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Dataset</a:t>
            </a:r>
            <a:r>
              <a:rPr lang="id-ID" dirty="0"/>
              <a:t>: data set dapat diambil dari </a:t>
            </a:r>
            <a:r>
              <a:rPr lang="id-ID" dirty="0" err="1"/>
              <a:t>repositori</a:t>
            </a:r>
            <a:r>
              <a:rPr lang="id-ID" dirty="0"/>
              <a:t> </a:t>
            </a:r>
            <a:r>
              <a:rPr lang="id-ID" dirty="0" err="1"/>
              <a:t>pubik</a:t>
            </a:r>
            <a:r>
              <a:rPr lang="id-ID" dirty="0"/>
              <a:t> yang disepakati oleh para peneliti data </a:t>
            </a:r>
            <a:r>
              <a:rPr lang="id-ID" dirty="0" err="1"/>
              <a:t>mining</a:t>
            </a:r>
            <a:endParaRPr lang="id-ID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UCI Repository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sz="2100" dirty="0"/>
              <a:t>(</a:t>
            </a:r>
            <a:r>
              <a:rPr lang="it-IT" sz="2100" i="1" dirty="0"/>
              <a:t>http://www.ics.uci.edu/~mlearn/MLRepository.html</a:t>
            </a:r>
            <a:r>
              <a:rPr lang="id-ID" sz="2100" dirty="0"/>
              <a:t>)</a:t>
            </a:r>
            <a:endParaRPr lang="it-IT" sz="2100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ACM KDD </a:t>
            </a:r>
            <a:r>
              <a:rPr lang="it-IT" dirty="0"/>
              <a:t>Cup</a:t>
            </a:r>
            <a:r>
              <a:rPr lang="id-ID" sz="2100" dirty="0"/>
              <a:t> (</a:t>
            </a:r>
            <a:r>
              <a:rPr lang="it-IT" sz="2100" i="1" dirty="0"/>
              <a:t>http://www.sigkdd.org/kddcup/</a:t>
            </a:r>
            <a:r>
              <a:rPr lang="id-ID" sz="2100" dirty="0"/>
              <a:t>)</a:t>
            </a:r>
            <a:endParaRPr lang="en-US" sz="2100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PredictionIO</a:t>
            </a:r>
            <a:r>
              <a:rPr lang="it-IT" sz="2100" dirty="0"/>
              <a:t> (</a:t>
            </a:r>
            <a:r>
              <a:rPr lang="it-IT" sz="2100" i="1" dirty="0"/>
              <a:t>http://docs.prediction.io/datacollection/sample/</a:t>
            </a:r>
            <a:r>
              <a:rPr lang="it-IT" sz="2100" dirty="0"/>
              <a:t>)</a:t>
            </a:r>
          </a:p>
          <a:p>
            <a:r>
              <a:rPr lang="id-ID" dirty="0" err="1"/>
              <a:t>Trend</a:t>
            </a:r>
            <a:r>
              <a:rPr lang="id-ID" dirty="0"/>
              <a:t> penelitian data </a:t>
            </a:r>
            <a:r>
              <a:rPr lang="id-ID" dirty="0" err="1"/>
              <a:t>mining</a:t>
            </a:r>
            <a:r>
              <a:rPr lang="id-ID" dirty="0"/>
              <a:t> saat ini adalah menguji metode yang dikembangkan oleh peneliti dengan </a:t>
            </a:r>
            <a:r>
              <a:rPr lang="id-ID" dirty="0" err="1"/>
              <a:t>public</a:t>
            </a:r>
            <a:r>
              <a:rPr lang="id-ID" dirty="0"/>
              <a:t> </a:t>
            </a:r>
            <a:r>
              <a:rPr lang="id-ID" dirty="0" err="1"/>
              <a:t>dataset</a:t>
            </a:r>
            <a:r>
              <a:rPr lang="id-ID" dirty="0"/>
              <a:t>, sehingga penelitian dapat bersifat: </a:t>
            </a:r>
            <a:r>
              <a:rPr lang="id-ID" dirty="0" err="1">
                <a:solidFill>
                  <a:srgbClr val="C00000"/>
                </a:solidFill>
              </a:rPr>
              <a:t>comparable</a:t>
            </a:r>
            <a:r>
              <a:rPr lang="id-ID" dirty="0"/>
              <a:t>, </a:t>
            </a:r>
            <a:r>
              <a:rPr lang="id-ID" dirty="0" err="1">
                <a:solidFill>
                  <a:srgbClr val="C00000"/>
                </a:solidFill>
              </a:rPr>
              <a:t>repeatable</a:t>
            </a:r>
            <a:r>
              <a:rPr lang="id-ID" dirty="0"/>
              <a:t> dan </a:t>
            </a:r>
            <a:r>
              <a:rPr lang="id-ID" dirty="0" err="1" smtClean="0">
                <a:solidFill>
                  <a:srgbClr val="C00000"/>
                </a:solidFill>
              </a:rPr>
              <a:t>verifiable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1. </a:t>
            </a:r>
            <a:r>
              <a:rPr lang="en-US" dirty="0" err="1"/>
              <a:t>Himpunan</a:t>
            </a:r>
            <a:r>
              <a:rPr lang="en-US" dirty="0"/>
              <a:t> Data </a:t>
            </a:r>
            <a:r>
              <a:rPr lang="id-ID" dirty="0"/>
              <a:t>(</a:t>
            </a:r>
            <a:r>
              <a:rPr lang="id-ID" dirty="0" err="1"/>
              <a:t>Dataset</a:t>
            </a:r>
            <a:r>
              <a:rPr lang="id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371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Manfaatkan</a:t>
            </a:r>
            <a:r>
              <a:rPr lang="en-US" sz="3200" dirty="0" smtClean="0">
                <a:solidFill>
                  <a:srgbClr val="C00000"/>
                </a:solidFill>
              </a:rPr>
              <a:t> model yang </a:t>
            </a:r>
            <a:r>
              <a:rPr lang="en-US" sz="3200" dirty="0" err="1" smtClean="0">
                <a:solidFill>
                  <a:srgbClr val="C00000"/>
                </a:solidFill>
              </a:rPr>
              <a:t>dihasilkan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en-US" dirty="0" err="1" smtClean="0"/>
              <a:t>Pembuatan</a:t>
            </a:r>
            <a:r>
              <a:rPr lang="en-US" dirty="0" smtClean="0"/>
              <a:t> model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berarti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penyelesaian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sebuah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proyek</a:t>
            </a:r>
            <a:endParaRPr lang="id-ID" dirty="0" smtClean="0"/>
          </a:p>
          <a:p>
            <a:r>
              <a:rPr lang="en-US" sz="3200" dirty="0" err="1" smtClean="0"/>
              <a:t>Contoh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simple deployment</a:t>
            </a:r>
            <a:r>
              <a:rPr lang="en-US" sz="3200" dirty="0" smtClean="0"/>
              <a:t>:</a:t>
            </a:r>
          </a:p>
          <a:p>
            <a:pPr lvl="1"/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laporan</a:t>
            </a:r>
            <a:endParaRPr lang="id-ID" dirty="0" smtClean="0">
              <a:solidFill>
                <a:srgbClr val="0070C0"/>
              </a:solidFill>
            </a:endParaRP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deployment yang </a:t>
            </a:r>
            <a:r>
              <a:rPr lang="en-US" dirty="0" err="1" smtClean="0">
                <a:solidFill>
                  <a:srgbClr val="C00000"/>
                </a:solidFill>
              </a:rPr>
              <a:t>lebih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kompleks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proses </a:t>
            </a:r>
            <a:r>
              <a:rPr lang="en-US" dirty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mining</a:t>
            </a:r>
            <a:r>
              <a:rPr lang="id-ID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secara</a:t>
            </a:r>
            <a:r>
              <a:rPr lang="en-US" dirty="0" smtClean="0">
                <a:solidFill>
                  <a:srgbClr val="0070C0"/>
                </a:solidFill>
              </a:rPr>
              <a:t> parallel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divisi</a:t>
            </a:r>
            <a:r>
              <a:rPr lang="en-US" dirty="0" smtClean="0"/>
              <a:t> lain</a:t>
            </a:r>
            <a:endParaRPr lang="id-ID" dirty="0"/>
          </a:p>
          <a:p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bisnis</a:t>
            </a:r>
            <a:r>
              <a:rPr lang="en-US" sz="3200" dirty="0" smtClean="0"/>
              <a:t>, </a:t>
            </a:r>
            <a:r>
              <a:rPr lang="en-US" sz="3200" dirty="0" err="1" smtClean="0">
                <a:solidFill>
                  <a:srgbClr val="C00000"/>
                </a:solidFill>
              </a:rPr>
              <a:t>pelanggan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serin</a:t>
            </a:r>
            <a:r>
              <a:rPr lang="en-US" sz="3200" dirty="0" err="1" smtClean="0">
                <a:solidFill>
                  <a:srgbClr val="C00000"/>
                </a:solidFill>
              </a:rPr>
              <a:t>g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melakukan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deployment </a:t>
            </a:r>
            <a:r>
              <a:rPr lang="en-US" sz="3200" dirty="0" err="1" smtClean="0">
                <a:solidFill>
                  <a:srgbClr val="C00000"/>
                </a:solidFill>
              </a:rPr>
              <a:t>berdasarkan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id-ID" sz="3200" dirty="0" smtClean="0">
                <a:solidFill>
                  <a:srgbClr val="C00000"/>
                </a:solidFill>
              </a:rPr>
              <a:t>model</a:t>
            </a:r>
            <a:endParaRPr lang="id-ID" sz="3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6. </a:t>
            </a:r>
            <a:r>
              <a:rPr lang="id-ID" dirty="0" err="1" smtClean="0"/>
              <a:t>Deployment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620689"/>
            <a:ext cx="10363200" cy="6480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CRISP-DM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Heating Oil Consumption – Attribute Correlation</a:t>
            </a:r>
          </a:p>
          <a:p>
            <a:r>
              <a:rPr lang="en-US" i="1" dirty="0" smtClean="0"/>
              <a:t>(</a:t>
            </a:r>
            <a:r>
              <a:rPr lang="en-US" i="1" dirty="0"/>
              <a:t>Matthew </a:t>
            </a:r>
            <a:r>
              <a:rPr lang="en-US" i="1" dirty="0" smtClean="0"/>
              <a:t>North, Data </a:t>
            </a:r>
            <a:r>
              <a:rPr lang="en-US" i="1" dirty="0"/>
              <a:t>Mining for the </a:t>
            </a:r>
            <a:r>
              <a:rPr lang="en-US" i="1" dirty="0" smtClean="0"/>
              <a:t>Masses, 2012,</a:t>
            </a:r>
            <a:br>
              <a:rPr lang="en-US" i="1" dirty="0" smtClean="0"/>
            </a:br>
            <a:r>
              <a:rPr lang="en-US" b="1" i="1" dirty="0" smtClean="0">
                <a:solidFill>
                  <a:srgbClr val="C00000"/>
                </a:solidFill>
              </a:rPr>
              <a:t>Chapter 4 Correlation, pp. 59-72</a:t>
            </a:r>
            <a:r>
              <a:rPr lang="en-US" i="1" dirty="0" smtClean="0"/>
              <a:t>)</a:t>
            </a:r>
          </a:p>
          <a:p>
            <a:r>
              <a:rPr lang="en-US" i="1" dirty="0" smtClean="0"/>
              <a:t>Dataset: </a:t>
            </a:r>
            <a:r>
              <a:rPr lang="en-US" i="1" dirty="0" smtClean="0">
                <a:solidFill>
                  <a:srgbClr val="0070C0"/>
                </a:solidFill>
              </a:rPr>
              <a:t>HeatingOil.csv</a:t>
            </a:r>
            <a:endParaRPr lang="id-ID" i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CRISP-DM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250" t="29259" r="20833" b="17408"/>
          <a:stretch/>
        </p:blipFill>
        <p:spPr>
          <a:xfrm>
            <a:off x="1600201" y="1656899"/>
            <a:ext cx="8958877" cy="3957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0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1319048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Sarah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i="1" dirty="0" smtClean="0"/>
              <a:t>regional </a:t>
            </a:r>
            <a:r>
              <a:rPr lang="en-US" i="1" dirty="0"/>
              <a:t>sales manager </a:t>
            </a:r>
            <a:r>
              <a:rPr lang="en-US" dirty="0" err="1" smtClean="0"/>
              <a:t>untuk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pemasok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bahan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bakar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fosil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nasional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untuk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pemanas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rumah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err="1"/>
              <a:t>Gejolak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baru-baru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, </a:t>
            </a: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variabilitas</a:t>
            </a:r>
            <a:r>
              <a:rPr lang="en-US" dirty="0"/>
              <a:t> yang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pesanan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,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perhatian</a:t>
            </a:r>
            <a:r>
              <a:rPr lang="en-US" dirty="0" smtClean="0"/>
              <a:t> Sarah.</a:t>
            </a:r>
          </a:p>
          <a:p>
            <a:endParaRPr lang="en-US" dirty="0" smtClean="0"/>
          </a:p>
          <a:p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faktor</a:t>
            </a:r>
            <a:r>
              <a:rPr lang="en-US" dirty="0">
                <a:solidFill>
                  <a:srgbClr val="C00000"/>
                </a:solidFill>
              </a:rPr>
              <a:t> lain yang </a:t>
            </a:r>
            <a:r>
              <a:rPr lang="en-US" dirty="0" err="1">
                <a:solidFill>
                  <a:srgbClr val="C00000"/>
                </a:solidFill>
              </a:rPr>
              <a:t>dapat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mempengaruhi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permintaan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di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 smtClean="0"/>
              <a:t>domestik</a:t>
            </a:r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Faktor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apa</a:t>
            </a:r>
            <a:r>
              <a:rPr lang="en-US" dirty="0">
                <a:solidFill>
                  <a:srgbClr val="C00000"/>
                </a:solidFill>
              </a:rPr>
              <a:t> yang </a:t>
            </a:r>
            <a:r>
              <a:rPr lang="en-US" dirty="0" err="1">
                <a:solidFill>
                  <a:srgbClr val="C00000"/>
                </a:solidFill>
              </a:rPr>
              <a:t>terkait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dengan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penggunaan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minyak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pemanas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faktor-faktor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inventarisnya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mengantisipasi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permintaan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Sarah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mining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membantunya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merumuskan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faktor-faktor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faktor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Konteks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Perspektif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4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Tujuan</a:t>
            </a:r>
            <a:r>
              <a:rPr lang="en-US" dirty="0"/>
              <a:t> Sarah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bagaimana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perusahaannya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dapat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berhasil</a:t>
            </a:r>
            <a:r>
              <a:rPr lang="en-US" dirty="0">
                <a:solidFill>
                  <a:srgbClr val="C00000"/>
                </a:solidFill>
              </a:rPr>
              <a:t> di </a:t>
            </a:r>
            <a:r>
              <a:rPr lang="en-US" dirty="0" err="1">
                <a:solidFill>
                  <a:srgbClr val="C00000"/>
                </a:solidFill>
              </a:rPr>
              <a:t>pasar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minyak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pemanas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rumah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menyadari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ada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banyak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faktor</a:t>
            </a:r>
            <a:r>
              <a:rPr lang="en-US" dirty="0">
                <a:solidFill>
                  <a:srgbClr val="C00000"/>
                </a:solidFill>
              </a:rPr>
              <a:t> yang </a:t>
            </a:r>
            <a:r>
              <a:rPr lang="en-US" dirty="0" err="1">
                <a:solidFill>
                  <a:srgbClr val="C00000"/>
                </a:solidFill>
              </a:rPr>
              <a:t>memengaruhi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konsumsi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minyak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pemanas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yakin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menyelidiki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hubungan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antara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sejumlah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faktor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tersebut</a:t>
            </a:r>
            <a:r>
              <a:rPr lang="en-US" dirty="0"/>
              <a:t>,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memantau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menanggapi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permintaan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minyak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pemanas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dengan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lebih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baik</a:t>
            </a:r>
            <a:r>
              <a:rPr lang="en-US" dirty="0"/>
              <a:t>.</a:t>
            </a:r>
          </a:p>
          <a:p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korelasi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memodelkan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faktor-faktor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selidiki</a:t>
            </a:r>
            <a:endParaRPr lang="en-US" dirty="0"/>
          </a:p>
          <a:p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smtClean="0"/>
              <a:t>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Business Understanding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20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162208" cy="563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menyelidiki</a:t>
            </a:r>
            <a:r>
              <a:rPr lang="en-US" dirty="0"/>
              <a:t> </a:t>
            </a:r>
            <a:r>
              <a:rPr lang="en-US" dirty="0" err="1"/>
              <a:t>pertanyaannya</a:t>
            </a:r>
            <a:r>
              <a:rPr lang="en-US" dirty="0"/>
              <a:t>, Sarah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kami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matriks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korelasi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enam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atribut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data </a:t>
            </a:r>
            <a:r>
              <a:rPr lang="en-US" dirty="0" err="1"/>
              <a:t>perusahaan</a:t>
            </a:r>
            <a:r>
              <a:rPr lang="en-US" dirty="0"/>
              <a:t> Sarah yang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database </a:t>
            </a:r>
            <a:r>
              <a:rPr lang="en-US" dirty="0" err="1"/>
              <a:t>penagihan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, kami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 smtClean="0"/>
              <a:t>:</a:t>
            </a:r>
          </a:p>
          <a:p>
            <a:pPr lvl="1"/>
            <a:r>
              <a:rPr lang="en-US" sz="2500" dirty="0" smtClean="0">
                <a:solidFill>
                  <a:srgbClr val="0070C0"/>
                </a:solidFill>
              </a:rPr>
              <a:t>Insulation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 smtClean="0"/>
              <a:t>tingkat</a:t>
            </a:r>
            <a:r>
              <a:rPr lang="en-US" sz="2500" dirty="0" smtClean="0"/>
              <a:t> </a:t>
            </a:r>
            <a:r>
              <a:rPr lang="en-US" sz="2500" dirty="0" err="1"/>
              <a:t>kepadatan</a:t>
            </a:r>
            <a:r>
              <a:rPr lang="en-US" sz="2500" dirty="0"/>
              <a:t>, </a:t>
            </a:r>
            <a:r>
              <a:rPr lang="en-US" sz="2500" dirty="0" err="1"/>
              <a:t>mulai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smtClean="0"/>
              <a:t>1-10, </a:t>
            </a:r>
            <a:r>
              <a:rPr lang="en-US" sz="2500" dirty="0"/>
              <a:t>yang </a:t>
            </a:r>
            <a:r>
              <a:rPr lang="en-US" sz="2500" dirty="0" err="1"/>
              <a:t>menunjukkan</a:t>
            </a:r>
            <a:r>
              <a:rPr lang="en-US" sz="2500" dirty="0"/>
              <a:t> </a:t>
            </a:r>
            <a:r>
              <a:rPr lang="en-US" sz="2500" dirty="0" err="1"/>
              <a:t>ketebalan</a:t>
            </a:r>
            <a:r>
              <a:rPr lang="en-US" sz="2500" dirty="0"/>
              <a:t> </a:t>
            </a:r>
            <a:r>
              <a:rPr lang="en-US" sz="2500" dirty="0" err="1"/>
              <a:t>isolasi</a:t>
            </a:r>
            <a:r>
              <a:rPr lang="en-US" sz="2500" dirty="0"/>
              <a:t> </a:t>
            </a:r>
            <a:r>
              <a:rPr lang="en-US" sz="2500" dirty="0" err="1"/>
              <a:t>setiap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.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tingkat</a:t>
            </a:r>
            <a:r>
              <a:rPr lang="en-US" sz="2500" dirty="0"/>
              <a:t> </a:t>
            </a:r>
            <a:r>
              <a:rPr lang="en-US" sz="2500" dirty="0" err="1"/>
              <a:t>kepadatan</a:t>
            </a:r>
            <a:r>
              <a:rPr lang="en-US" sz="2500" dirty="0"/>
              <a:t> </a:t>
            </a:r>
            <a:r>
              <a:rPr lang="en-US" sz="2500" dirty="0" smtClean="0"/>
              <a:t>1 </a:t>
            </a:r>
            <a:r>
              <a:rPr lang="en-US" sz="2500" dirty="0" err="1"/>
              <a:t>memiliki</a:t>
            </a:r>
            <a:r>
              <a:rPr lang="en-US" sz="2500" dirty="0"/>
              <a:t> </a:t>
            </a:r>
            <a:r>
              <a:rPr lang="en-US" sz="2500" dirty="0" err="1"/>
              <a:t>isolasi</a:t>
            </a:r>
            <a:r>
              <a:rPr lang="en-US" sz="2500" dirty="0"/>
              <a:t> yang </a:t>
            </a:r>
            <a:r>
              <a:rPr lang="en-US" sz="2500" dirty="0" err="1"/>
              <a:t>buruk</a:t>
            </a:r>
            <a:r>
              <a:rPr lang="en-US" sz="2500" dirty="0"/>
              <a:t>, </a:t>
            </a:r>
            <a:r>
              <a:rPr lang="en-US" sz="2500" dirty="0" err="1"/>
              <a:t>sedangkan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kepadatan</a:t>
            </a:r>
            <a:r>
              <a:rPr lang="en-US" sz="2500" dirty="0"/>
              <a:t> </a:t>
            </a:r>
            <a:r>
              <a:rPr lang="en-US" sz="2500" dirty="0" smtClean="0"/>
              <a:t>10 </a:t>
            </a:r>
            <a:r>
              <a:rPr lang="en-US" sz="2500" dirty="0" err="1"/>
              <a:t>memiliki</a:t>
            </a:r>
            <a:r>
              <a:rPr lang="en-US" sz="2500" dirty="0"/>
              <a:t> </a:t>
            </a:r>
            <a:r>
              <a:rPr lang="en-US" sz="2500" dirty="0" err="1"/>
              <a:t>isolasi</a:t>
            </a:r>
            <a:r>
              <a:rPr lang="en-US" sz="2500" dirty="0"/>
              <a:t> yang </a:t>
            </a:r>
            <a:r>
              <a:rPr lang="en-US" sz="2500" dirty="0" err="1"/>
              <a:t>sangat</a:t>
            </a:r>
            <a:r>
              <a:rPr lang="en-US" sz="2500" dirty="0"/>
              <a:t> </a:t>
            </a:r>
            <a:r>
              <a:rPr lang="en-US" sz="2500" dirty="0" err="1"/>
              <a:t>baik</a:t>
            </a:r>
            <a:endParaRPr lang="en-US" sz="2500" dirty="0"/>
          </a:p>
          <a:p>
            <a:pPr lvl="1"/>
            <a:r>
              <a:rPr lang="en-US" sz="2500" dirty="0">
                <a:solidFill>
                  <a:srgbClr val="0070C0"/>
                </a:solidFill>
              </a:rPr>
              <a:t>Temperature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suhu</a:t>
            </a:r>
            <a:r>
              <a:rPr lang="en-US" sz="2500" dirty="0"/>
              <a:t> </a:t>
            </a:r>
            <a:r>
              <a:rPr lang="en-US" sz="2500" dirty="0" err="1"/>
              <a:t>lingkungan</a:t>
            </a:r>
            <a:r>
              <a:rPr lang="en-US" sz="2500" dirty="0"/>
              <a:t> </a:t>
            </a:r>
            <a:r>
              <a:rPr lang="en-US" sz="2500" dirty="0" err="1"/>
              <a:t>luar</a:t>
            </a:r>
            <a:r>
              <a:rPr lang="en-US" sz="2500" dirty="0"/>
              <a:t> </a:t>
            </a:r>
            <a:r>
              <a:rPr lang="en-US" sz="2500" dirty="0" err="1"/>
              <a:t>ruangan</a:t>
            </a:r>
            <a:r>
              <a:rPr lang="en-US" sz="2500" dirty="0"/>
              <a:t> rata-rata di </a:t>
            </a:r>
            <a:r>
              <a:rPr lang="en-US" sz="2500" dirty="0" err="1"/>
              <a:t>setiap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selama</a:t>
            </a:r>
            <a:r>
              <a:rPr lang="en-US" sz="2500" dirty="0"/>
              <a:t> </a:t>
            </a:r>
            <a:r>
              <a:rPr lang="en-US" sz="2500" dirty="0" err="1"/>
              <a:t>setahun</a:t>
            </a:r>
            <a:r>
              <a:rPr lang="en-US" sz="2500" dirty="0"/>
              <a:t> </a:t>
            </a:r>
            <a:r>
              <a:rPr lang="en-US" sz="2500" dirty="0" err="1"/>
              <a:t>terakhir</a:t>
            </a:r>
            <a:r>
              <a:rPr lang="en-US" sz="2500" dirty="0"/>
              <a:t>, </a:t>
            </a:r>
            <a:r>
              <a:rPr lang="en-US" sz="2500" dirty="0" err="1"/>
              <a:t>diukur</a:t>
            </a:r>
            <a:r>
              <a:rPr lang="en-US" sz="2500" dirty="0"/>
              <a:t> </a:t>
            </a:r>
            <a:r>
              <a:rPr lang="en-US" sz="2500" dirty="0" err="1"/>
              <a:t>dalam</a:t>
            </a:r>
            <a:r>
              <a:rPr lang="en-US" sz="2500" dirty="0"/>
              <a:t> </a:t>
            </a:r>
            <a:r>
              <a:rPr lang="en-US" sz="2500" dirty="0" err="1"/>
              <a:t>derajat</a:t>
            </a:r>
            <a:r>
              <a:rPr lang="en-US" sz="2500" dirty="0"/>
              <a:t> Fahrenheit</a:t>
            </a:r>
            <a:endParaRPr lang="en-US" sz="2500" dirty="0"/>
          </a:p>
          <a:p>
            <a:pPr lvl="1"/>
            <a:r>
              <a:rPr lang="en-US" sz="2500" dirty="0" err="1">
                <a:solidFill>
                  <a:srgbClr val="0070C0"/>
                </a:solidFill>
              </a:rPr>
              <a:t>Heating_Oil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jumlah</a:t>
            </a:r>
            <a:r>
              <a:rPr lang="en-US" sz="2500" dirty="0"/>
              <a:t> total unit </a:t>
            </a:r>
            <a:r>
              <a:rPr lang="en-US" sz="2500" dirty="0" err="1"/>
              <a:t>minyak</a:t>
            </a:r>
            <a:r>
              <a:rPr lang="en-US" sz="2500" dirty="0"/>
              <a:t> </a:t>
            </a:r>
            <a:r>
              <a:rPr lang="en-US" sz="2500" dirty="0" err="1"/>
              <a:t>pemanas</a:t>
            </a:r>
            <a:r>
              <a:rPr lang="en-US" sz="2500" dirty="0"/>
              <a:t> yang </a:t>
            </a:r>
            <a:r>
              <a:rPr lang="en-US" sz="2500" dirty="0" err="1"/>
              <a:t>dibeli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pemilik</a:t>
            </a:r>
            <a:r>
              <a:rPr lang="en-US" sz="2500" dirty="0"/>
              <a:t> </a:t>
            </a:r>
            <a:r>
              <a:rPr lang="en-US" sz="2500" dirty="0" err="1"/>
              <a:t>setiap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 </a:t>
            </a:r>
            <a:r>
              <a:rPr lang="en-US" sz="2500" dirty="0" err="1"/>
              <a:t>selama</a:t>
            </a:r>
            <a:r>
              <a:rPr lang="en-US" sz="2500" dirty="0"/>
              <a:t> </a:t>
            </a:r>
            <a:r>
              <a:rPr lang="en-US" sz="2500" dirty="0" err="1"/>
              <a:t>setahun</a:t>
            </a:r>
            <a:r>
              <a:rPr lang="en-US" sz="2500" dirty="0"/>
              <a:t> </a:t>
            </a:r>
            <a:r>
              <a:rPr lang="en-US" sz="2500" dirty="0" err="1"/>
              <a:t>terakhir</a:t>
            </a:r>
            <a:endParaRPr lang="en-US" sz="2500" dirty="0"/>
          </a:p>
          <a:p>
            <a:pPr lvl="1"/>
            <a:r>
              <a:rPr lang="en-US" sz="2500" dirty="0" err="1">
                <a:solidFill>
                  <a:srgbClr val="0070C0"/>
                </a:solidFill>
              </a:rPr>
              <a:t>Num_Occupants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jumlah</a:t>
            </a:r>
            <a:r>
              <a:rPr lang="en-US" sz="2500" dirty="0"/>
              <a:t> total </a:t>
            </a:r>
            <a:r>
              <a:rPr lang="en-US" sz="2500" dirty="0" err="1"/>
              <a:t>penghuni</a:t>
            </a:r>
            <a:r>
              <a:rPr lang="en-US" sz="2500" dirty="0"/>
              <a:t> yang </a:t>
            </a:r>
            <a:r>
              <a:rPr lang="en-US" sz="2500" dirty="0" err="1"/>
              <a:t>tinggal</a:t>
            </a:r>
            <a:r>
              <a:rPr lang="en-US" sz="2500" dirty="0"/>
              <a:t> di </a:t>
            </a:r>
            <a:r>
              <a:rPr lang="en-US" sz="2500" dirty="0" err="1"/>
              <a:t>setiap</a:t>
            </a:r>
            <a:r>
              <a:rPr lang="en-US" sz="2500" dirty="0"/>
              <a:t> </a:t>
            </a:r>
            <a:r>
              <a:rPr lang="en-US" sz="2500" dirty="0" err="1" smtClean="0"/>
              <a:t>rumah</a:t>
            </a:r>
            <a:endParaRPr lang="en-US" sz="2500" dirty="0" smtClean="0"/>
          </a:p>
          <a:p>
            <a:pPr lvl="1"/>
            <a:r>
              <a:rPr lang="en-US" sz="2500" dirty="0" err="1" smtClean="0">
                <a:solidFill>
                  <a:srgbClr val="0070C0"/>
                </a:solidFill>
              </a:rPr>
              <a:t>Avg_Age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usia</a:t>
            </a:r>
            <a:r>
              <a:rPr lang="en-US" sz="2500" dirty="0"/>
              <a:t> rata-rata </a:t>
            </a:r>
            <a:r>
              <a:rPr lang="en-US" sz="2500" dirty="0" err="1"/>
              <a:t>penghuni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endParaRPr lang="en-US" sz="2500" dirty="0"/>
          </a:p>
          <a:p>
            <a:pPr lvl="1"/>
            <a:r>
              <a:rPr lang="en-US" sz="2500" dirty="0" err="1">
                <a:solidFill>
                  <a:srgbClr val="0070C0"/>
                </a:solidFill>
              </a:rPr>
              <a:t>Home_Size</a:t>
            </a:r>
            <a:r>
              <a:rPr lang="en-US" sz="2500" dirty="0"/>
              <a:t>: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peringkat</a:t>
            </a:r>
            <a:r>
              <a:rPr lang="en-US" sz="2500" dirty="0"/>
              <a:t>,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skala</a:t>
            </a:r>
            <a:r>
              <a:rPr lang="en-US" sz="2500" dirty="0"/>
              <a:t> </a:t>
            </a:r>
            <a:r>
              <a:rPr lang="en-US" sz="2500" dirty="0" smtClean="0"/>
              <a:t>1- 8,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ukuran</a:t>
            </a:r>
            <a:r>
              <a:rPr lang="en-US" sz="2500" dirty="0"/>
              <a:t> </a:t>
            </a:r>
            <a:r>
              <a:rPr lang="en-US" sz="2500" dirty="0" err="1"/>
              <a:t>keseluruhan</a:t>
            </a:r>
            <a:r>
              <a:rPr lang="en-US" sz="2500" dirty="0"/>
              <a:t> </a:t>
            </a:r>
            <a:r>
              <a:rPr lang="en-US" sz="2500" dirty="0" err="1"/>
              <a:t>rumah</a:t>
            </a:r>
            <a:r>
              <a:rPr lang="en-US" sz="2500" dirty="0"/>
              <a:t>. </a:t>
            </a:r>
            <a:r>
              <a:rPr lang="en-US" sz="2500" dirty="0" err="1"/>
              <a:t>Semakin</a:t>
            </a:r>
            <a:r>
              <a:rPr lang="en-US" sz="2500" dirty="0"/>
              <a:t> </a:t>
            </a:r>
            <a:r>
              <a:rPr lang="en-US" sz="2500" dirty="0" err="1"/>
              <a:t>tinggi</a:t>
            </a:r>
            <a:r>
              <a:rPr lang="en-US" sz="2500" dirty="0"/>
              <a:t> </a:t>
            </a:r>
            <a:r>
              <a:rPr lang="en-US" sz="2500" dirty="0" err="1"/>
              <a:t>angkanya</a:t>
            </a:r>
            <a:r>
              <a:rPr lang="en-US" sz="2500" dirty="0"/>
              <a:t>, </a:t>
            </a:r>
            <a:r>
              <a:rPr lang="en-US" sz="2500" dirty="0" err="1"/>
              <a:t>semakin</a:t>
            </a:r>
            <a:r>
              <a:rPr lang="en-US" sz="2500" dirty="0"/>
              <a:t> </a:t>
            </a:r>
            <a:r>
              <a:rPr lang="en-US" sz="2500" dirty="0" err="1"/>
              <a:t>besar</a:t>
            </a:r>
            <a:r>
              <a:rPr lang="en-US" sz="2500" dirty="0"/>
              <a:t> </a:t>
            </a:r>
            <a:r>
              <a:rPr lang="en-US" sz="2500" dirty="0" err="1"/>
              <a:t>rumahnya</a:t>
            </a:r>
            <a:endParaRPr lang="id-ID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Data Understanding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91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312150"/>
            <a:ext cx="7886700" cy="4438602"/>
          </a:xfrm>
        </p:spPr>
        <p:txBody>
          <a:bodyPr>
            <a:normAutofit/>
          </a:bodyPr>
          <a:lstStyle/>
          <a:p>
            <a:r>
              <a:rPr lang="en-US" dirty="0"/>
              <a:t>Dataset: </a:t>
            </a:r>
            <a:r>
              <a:rPr lang="en-US" dirty="0" smtClean="0">
                <a:solidFill>
                  <a:srgbClr val="0070C0"/>
                </a:solidFill>
              </a:rPr>
              <a:t>HeatingOil.csv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Data Preparation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360" t="31481" r="10417" b="35185"/>
          <a:stretch/>
        </p:blipFill>
        <p:spPr>
          <a:xfrm>
            <a:off x="911423" y="1844824"/>
            <a:ext cx="1060917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Modeling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584" t="29631" r="11111" b="27777"/>
          <a:stretch/>
        </p:blipFill>
        <p:spPr>
          <a:xfrm>
            <a:off x="1055440" y="1295400"/>
            <a:ext cx="10490336" cy="45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Modeling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584" t="37037" r="16667" b="24074"/>
          <a:stretch/>
        </p:blipFill>
        <p:spPr>
          <a:xfrm>
            <a:off x="767408" y="1328134"/>
            <a:ext cx="10892702" cy="4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Ilustra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korelasi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id-ID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id-ID" dirty="0" smtClean="0">
                <a:solidFill>
                  <a:srgbClr val="C00000"/>
                </a:solidFill>
              </a:rPr>
              <a:t>positive correlations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Evaluation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94" t="47222" r="6250" b="26852"/>
          <a:stretch/>
        </p:blipFill>
        <p:spPr>
          <a:xfrm>
            <a:off x="1676400" y="2783851"/>
            <a:ext cx="8839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06" y="595175"/>
            <a:ext cx="8515350" cy="742322"/>
          </a:xfrm>
        </p:spPr>
        <p:txBody>
          <a:bodyPr>
            <a:normAutofit/>
          </a:bodyPr>
          <a:lstStyle/>
          <a:p>
            <a:r>
              <a:rPr lang="en-US" sz="3600" dirty="0"/>
              <a:t>Dataset (</a:t>
            </a:r>
            <a:r>
              <a:rPr lang="en-US" sz="3600" dirty="0" err="1"/>
              <a:t>Himpunan</a:t>
            </a:r>
            <a:r>
              <a:rPr lang="en-US" sz="3600" dirty="0"/>
              <a:t> Data)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t="31148" r="22975" b="27616"/>
          <a:stretch/>
        </p:blipFill>
        <p:spPr bwMode="auto">
          <a:xfrm>
            <a:off x="1788012" y="2066898"/>
            <a:ext cx="66701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1305580"/>
            <a:ext cx="28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8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/Target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848600" y="1828800"/>
            <a:ext cx="0" cy="45720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242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28956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41910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45000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45000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8717224" y="4810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 bwMode="auto">
          <a:xfrm flipH="1" flipV="1">
            <a:off x="7848600" y="3886200"/>
            <a:ext cx="868624" cy="118619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8479938" y="5788871"/>
            <a:ext cx="17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2800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6400800" y="4953001"/>
            <a:ext cx="2193312" cy="115550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915400" y="2298918"/>
            <a:ext cx="1396536" cy="18158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Record/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Object/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Sample/</a:t>
            </a:r>
          </a:p>
          <a:p>
            <a:pPr algn="l"/>
            <a:r>
              <a:rPr lang="en-US" sz="2800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Tuple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8255540" y="272657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8272030" y="2975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8272030" y="32041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8272030" y="349875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8272030" y="3737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857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Ilustra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korelasi</a:t>
            </a:r>
            <a:r>
              <a:rPr lang="en-US" dirty="0" smtClean="0"/>
              <a:t> negative (</a:t>
            </a:r>
            <a:r>
              <a:rPr lang="id-ID" dirty="0" smtClean="0">
                <a:solidFill>
                  <a:srgbClr val="C00000"/>
                </a:solidFill>
              </a:rPr>
              <a:t>negative correlations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  <a:r>
              <a:rPr lang="id-ID" dirty="0"/>
              <a:t/>
            </a:r>
            <a:br>
              <a:rPr lang="id-ID" dirty="0"/>
            </a:b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Evaluation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17" t="38889" r="7639" b="35185"/>
          <a:stretch/>
        </p:blipFill>
        <p:spPr>
          <a:xfrm>
            <a:off x="1640305" y="2514600"/>
            <a:ext cx="8991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Kekuatan korelasi antara -1 dan 1</a:t>
            </a:r>
            <a:r>
              <a:rPr lang="en-US" dirty="0"/>
              <a:t/>
            </a:r>
            <a:br>
              <a:rPr lang="en-US" dirty="0"/>
            </a:b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Evaluation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39" t="32408" r="7639" b="42592"/>
          <a:stretch/>
        </p:blipFill>
        <p:spPr>
          <a:xfrm>
            <a:off x="1752600" y="2362200"/>
            <a:ext cx="8763000" cy="19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Evaluation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83" t="21481" r="22083" b="15555"/>
          <a:stretch/>
        </p:blipFill>
        <p:spPr>
          <a:xfrm>
            <a:off x="1766418" y="1278919"/>
            <a:ext cx="8794078" cy="53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0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Evaluation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33" t="27037" r="13333" b="10000"/>
          <a:stretch/>
        </p:blipFill>
        <p:spPr>
          <a:xfrm>
            <a:off x="1559496" y="1301349"/>
            <a:ext cx="8722828" cy="52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Menghapus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atribut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Num_Occupants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/>
              <a:t>orang yang </a:t>
            </a:r>
            <a:r>
              <a:rPr lang="en-US" dirty="0" err="1"/>
              <a:t>tinggal</a:t>
            </a:r>
            <a:r>
              <a:rPr lang="en-US" dirty="0"/>
              <a:t> di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, </a:t>
            </a:r>
            <a:r>
              <a:rPr lang="en-US" dirty="0" err="1"/>
              <a:t>dalam</a:t>
            </a:r>
            <a:r>
              <a:rPr lang="en-US" dirty="0"/>
              <a:t> model kami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jumlah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penghuni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rumah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berkorelasi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secara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signifikan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lain.</a:t>
            </a:r>
          </a:p>
          <a:p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atribut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ternyata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terlalu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menarik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Deployment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83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Menyelidiki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peran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isolasi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rumah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 smtClean="0"/>
              <a:t>Atribut</a:t>
            </a:r>
            <a:r>
              <a:rPr lang="en-US" dirty="0" smtClean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Isolasi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berkorelasi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  <a:p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di </a:t>
            </a:r>
            <a:r>
              <a:rPr lang="en-US" dirty="0" err="1"/>
              <a:t>sana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bermitra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perusahaan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berspesialisasi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menambahkan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isolasi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yang </a:t>
            </a:r>
            <a:r>
              <a:rPr lang="en-US" dirty="0" err="1"/>
              <a:t>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Deployment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4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331168"/>
            <a:ext cx="11305256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C00000"/>
                </a:solidFill>
              </a:rPr>
              <a:t>Menambahkan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perincian</a:t>
            </a:r>
            <a:r>
              <a:rPr lang="en-US" dirty="0" smtClean="0">
                <a:solidFill>
                  <a:srgbClr val="C00000"/>
                </a:solidFill>
              </a:rPr>
              <a:t> (</a:t>
            </a:r>
            <a:r>
              <a:rPr lang="en-US" i="1" dirty="0" smtClean="0">
                <a:solidFill>
                  <a:srgbClr val="C00000"/>
                </a:solidFill>
              </a:rPr>
              <a:t>granularity</a:t>
            </a:r>
            <a:r>
              <a:rPr lang="en-US" dirty="0" smtClean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</a:rPr>
              <a:t>yang </a:t>
            </a:r>
            <a:r>
              <a:rPr lang="en-US" dirty="0" err="1">
                <a:solidFill>
                  <a:srgbClr val="C00000"/>
                </a:solidFill>
              </a:rPr>
              <a:t>lebih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besar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pada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dataset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/>
              <a:t>Kumpulan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cukup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umum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Kami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tahunan</a:t>
            </a:r>
            <a:r>
              <a:rPr lang="en-US" dirty="0"/>
              <a:t> rata-rata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total </a:t>
            </a:r>
            <a:r>
              <a:rPr lang="en-US" dirty="0" err="1"/>
              <a:t>tahunan</a:t>
            </a:r>
            <a:r>
              <a:rPr lang="en-US" dirty="0"/>
              <a:t> unit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model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berfluktuasi</a:t>
            </a:r>
            <a:r>
              <a:rPr lang="en-US" dirty="0"/>
              <a:t>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di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di </a:t>
            </a:r>
            <a:r>
              <a:rPr lang="en-US" dirty="0" err="1"/>
              <a:t>dunia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pengukuran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bulanan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atau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bahkan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mingguan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rinci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endParaRPr lang="en-US" dirty="0"/>
          </a:p>
          <a:p>
            <a:r>
              <a:rPr lang="en-US" dirty="0"/>
              <a:t>Dari model kami, Sarah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urusan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pekerjaannya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mungkin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ingin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mengetahui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tentang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penggunaan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selama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periode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pendek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dari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satu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tahun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Deployment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7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945216" cy="5333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Menambahkan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atribut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tambahan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data </a:t>
            </a:r>
            <a:r>
              <a:rPr lang="en-US" dirty="0" smtClean="0">
                <a:solidFill>
                  <a:srgbClr val="C00000"/>
                </a:solidFill>
              </a:rPr>
              <a:t>set</a:t>
            </a:r>
          </a:p>
          <a:p>
            <a:pPr marL="0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jumlah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penghuni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rumah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tersebut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banyak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berkorelasi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lain,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lain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menariknya</a:t>
            </a:r>
            <a:r>
              <a:rPr lang="en-US" dirty="0"/>
              <a:t>.</a:t>
            </a:r>
          </a:p>
          <a:p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Sarah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jumlah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tungku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atau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boiler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?</a:t>
            </a:r>
          </a:p>
          <a:p>
            <a:r>
              <a:rPr lang="en-US" dirty="0" err="1"/>
              <a:t>Home_size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berkorelasi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Heating_Oil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yang </a:t>
            </a:r>
            <a:r>
              <a:rPr lang="en-US" dirty="0" err="1"/>
              <a:t>mengonsumsi</a:t>
            </a:r>
            <a:r>
              <a:rPr lang="en-US" dirty="0"/>
              <a:t> </a:t>
            </a:r>
            <a:r>
              <a:rPr lang="en-US" dirty="0" err="1"/>
              <a:t>minyak</a:t>
            </a:r>
            <a:r>
              <a:rPr lang="en-US" dirty="0"/>
              <a:t> </a:t>
            </a:r>
            <a:r>
              <a:rPr lang="en-US" dirty="0" err="1"/>
              <a:t>pemanas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menceritakan</a:t>
            </a:r>
            <a:r>
              <a:rPr lang="en-US" dirty="0"/>
              <a:t> </a:t>
            </a:r>
            <a:r>
              <a:rPr lang="en-US" dirty="0" err="1"/>
              <a:t>kisah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setidaknya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 smtClean="0"/>
              <a:t>wawasannya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Deployment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57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268568"/>
            <a:ext cx="11089232" cy="552427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Ian H. Witten, Frank Eibe, Mark A. Hall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>
                <a:solidFill>
                  <a:srgbClr val="C00000"/>
                </a:solidFill>
              </a:rPr>
              <a:t>ractical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achine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ools</a:t>
            </a:r>
            <a:r>
              <a:rPr lang="en-US" sz="2400" dirty="0">
                <a:solidFill>
                  <a:srgbClr val="C00000"/>
                </a:solidFill>
              </a:rPr>
              <a:t> 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id-ID" sz="2400" dirty="0" err="1">
                <a:solidFill>
                  <a:srgbClr val="C00000"/>
                </a:solidFill>
              </a:rPr>
              <a:t>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Markus Hofmann and Ralf </a:t>
            </a:r>
            <a:r>
              <a:rPr lang="en-US" sz="2400" dirty="0" err="1"/>
              <a:t>Klinkenberg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RapidMiner</a:t>
            </a:r>
            <a:r>
              <a:rPr lang="en-US" sz="2400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/>
              <a:t>, </a:t>
            </a:r>
            <a:r>
              <a:rPr lang="en-US" sz="2400" i="1" dirty="0"/>
              <a:t>CRC Press Taylor &amp; Francis Group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Daniel T. Larose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>
                <a:solidFill>
                  <a:srgbClr val="C00000"/>
                </a:solidFill>
              </a:rPr>
              <a:t>nowledge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: an </a:t>
            </a: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en-US" sz="2400" dirty="0" err="1">
                <a:solidFill>
                  <a:srgbClr val="C00000"/>
                </a:solidFill>
              </a:rPr>
              <a:t>ntroduction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ining</a:t>
            </a:r>
            <a:r>
              <a:rPr lang="id-ID" sz="2400" dirty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Sons</a:t>
            </a:r>
            <a:r>
              <a:rPr lang="id-ID" sz="2400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Ethem</a:t>
            </a:r>
            <a:r>
              <a:rPr lang="en-US" sz="2400" dirty="0"/>
              <a:t> </a:t>
            </a:r>
            <a:r>
              <a:rPr lang="en-US" sz="2400" dirty="0" err="1"/>
              <a:t>Alpaydin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Introduction to Machine Learning</a:t>
            </a:r>
            <a:r>
              <a:rPr lang="en-US" sz="2400" dirty="0"/>
              <a:t>, 3rd ed., </a:t>
            </a:r>
            <a:r>
              <a:rPr lang="en-US" sz="2400" i="1" dirty="0"/>
              <a:t>MIT Press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Florin </a:t>
            </a:r>
            <a:r>
              <a:rPr lang="en-US" sz="2400" dirty="0" err="1"/>
              <a:t>Gorunescu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Concepts, Models and Techniques</a:t>
            </a:r>
            <a:r>
              <a:rPr lang="id-ID" sz="2400" dirty="0"/>
              <a:t>, </a:t>
            </a:r>
            <a:r>
              <a:rPr lang="en-US" sz="2400" i="1" dirty="0"/>
              <a:t>Springer</a:t>
            </a:r>
            <a:r>
              <a:rPr lang="id-ID" sz="2400" dirty="0"/>
              <a:t>, </a:t>
            </a:r>
            <a:r>
              <a:rPr lang="en-US" sz="2400" dirty="0"/>
              <a:t> 2011 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Oded</a:t>
            </a:r>
            <a:r>
              <a:rPr lang="en-US" sz="2400" dirty="0"/>
              <a:t> </a:t>
            </a:r>
            <a:r>
              <a:rPr lang="en-US" sz="2400" dirty="0" err="1"/>
              <a:t>Maimon</a:t>
            </a:r>
            <a:r>
              <a:rPr lang="en-US" sz="2400" dirty="0"/>
              <a:t> </a:t>
            </a:r>
            <a:r>
              <a:rPr lang="id-ID" sz="2400" dirty="0" err="1"/>
              <a:t>and</a:t>
            </a:r>
            <a:r>
              <a:rPr lang="en-US" sz="2400" dirty="0"/>
              <a:t> </a:t>
            </a:r>
            <a:r>
              <a:rPr lang="en-US" sz="2400" dirty="0" err="1"/>
              <a:t>Lior</a:t>
            </a:r>
            <a:r>
              <a:rPr lang="en-US" sz="2400" dirty="0"/>
              <a:t> </a:t>
            </a:r>
            <a:r>
              <a:rPr lang="en-US" sz="2400" dirty="0" err="1"/>
              <a:t>Rokach</a:t>
            </a:r>
            <a:r>
              <a:rPr lang="id-ID" sz="2400" dirty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 and Knowledge Discovery Handbook</a:t>
            </a:r>
            <a:r>
              <a:rPr lang="id-ID" sz="2400" dirty="0">
                <a:solidFill>
                  <a:srgbClr val="C00000"/>
                </a:solidFill>
              </a:rPr>
              <a:t> Second </a:t>
            </a:r>
            <a:r>
              <a:rPr lang="id-ID" sz="2400" dirty="0" err="1">
                <a:solidFill>
                  <a:srgbClr val="C00000"/>
                </a:solidFill>
              </a:rPr>
              <a:t>Edition</a:t>
            </a:r>
            <a:r>
              <a:rPr lang="id-ID" sz="2400" dirty="0"/>
              <a:t>, </a:t>
            </a:r>
            <a:r>
              <a:rPr lang="id-ID" sz="2400" i="1" dirty="0" err="1"/>
              <a:t>Springer</a:t>
            </a:r>
            <a:r>
              <a:rPr lang="id-ID" sz="2400" dirty="0"/>
              <a:t>,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Warren Liao and </a:t>
            </a:r>
            <a:r>
              <a:rPr lang="en-US" sz="2400" dirty="0" err="1"/>
              <a:t>Evangelos</a:t>
            </a:r>
            <a:r>
              <a:rPr lang="en-US" sz="2400" dirty="0"/>
              <a:t> </a:t>
            </a:r>
            <a:r>
              <a:rPr lang="en-US" sz="2400" dirty="0" err="1"/>
              <a:t>Triantaphyllou</a:t>
            </a:r>
            <a:r>
              <a:rPr lang="id-ID" sz="2400" dirty="0"/>
              <a:t> (</a:t>
            </a:r>
            <a:r>
              <a:rPr lang="id-ID" sz="2400" dirty="0" err="1"/>
              <a:t>eds</a:t>
            </a:r>
            <a:r>
              <a:rPr lang="id-ID" sz="2400" dirty="0"/>
              <a:t>.), </a:t>
            </a:r>
            <a:r>
              <a:rPr lang="en-US" sz="2400" dirty="0">
                <a:solidFill>
                  <a:srgbClr val="C00000"/>
                </a:solidFill>
              </a:rPr>
              <a:t>Recent Advances in Data Mining of Enterprise Data: Algorithms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and Applications</a:t>
            </a:r>
            <a:r>
              <a:rPr lang="id-ID" sz="2400" dirty="0"/>
              <a:t>, </a:t>
            </a:r>
            <a:r>
              <a:rPr lang="id-ID" sz="2400" i="1" dirty="0"/>
              <a:t>World </a:t>
            </a:r>
            <a:r>
              <a:rPr lang="id-ID" sz="2400" i="1" dirty="0" err="1"/>
              <a:t>Scientific</a:t>
            </a:r>
            <a:r>
              <a:rPr lang="id-ID" sz="2400" dirty="0"/>
              <a:t>, 2007</a:t>
            </a:r>
            <a:r>
              <a:rPr lang="en-US" sz="2400" dirty="0"/>
              <a:t> </a:t>
            </a:r>
            <a:endParaRPr lang="id-ID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Referensi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124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325680"/>
            <a:ext cx="10369152" cy="5048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Estimation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(Estimasi):</a:t>
            </a:r>
          </a:p>
          <a:p>
            <a:pPr marL="801687" lvl="1" indent="-514350"/>
            <a:r>
              <a:rPr lang="id-ID" sz="2000" dirty="0"/>
              <a:t>Linear Regression, Neural Network, Support Vector Machine,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Prediction/Forecasting </a:t>
            </a:r>
            <a:r>
              <a:rPr lang="id-ID" dirty="0"/>
              <a:t>(Prediksi/Peramalan):</a:t>
            </a:r>
          </a:p>
          <a:p>
            <a:pPr marL="801687" lvl="1" indent="-514350"/>
            <a:r>
              <a:rPr lang="id-ID" sz="2000" dirty="0"/>
              <a:t>Linear Regression, Neural Network, Support Vector Machine,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Classification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/>
              <a:t>(Klasifikasi):</a:t>
            </a:r>
          </a:p>
          <a:p>
            <a:pPr marL="801687" lvl="1" indent="-514350"/>
            <a:r>
              <a:rPr lang="id-ID" sz="2000" dirty="0"/>
              <a:t>Naive Bayes, K-Nearest Neighbor, C4.5, ID3, CART, Linear Discriminant Analysis, </a:t>
            </a:r>
            <a:r>
              <a:rPr lang="en-US" sz="2000" dirty="0"/>
              <a:t>Logistic Regression, </a:t>
            </a:r>
            <a:r>
              <a:rPr lang="id-ID" sz="2000" dirty="0"/>
              <a:t>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Clustering </a:t>
            </a:r>
            <a:r>
              <a:rPr lang="id-ID" dirty="0"/>
              <a:t>(Klastering):</a:t>
            </a:r>
          </a:p>
          <a:p>
            <a:pPr marL="801687" lvl="1" indent="-514350"/>
            <a:r>
              <a:rPr lang="id-ID" sz="2000" dirty="0"/>
              <a:t>K-Means, K-Medoids, Self-Organizing Map (SOM), Fuzzy C-Means, etc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Association </a:t>
            </a:r>
            <a:r>
              <a:rPr lang="id-ID" dirty="0"/>
              <a:t>(Asosiasi):</a:t>
            </a:r>
          </a:p>
          <a:p>
            <a:pPr marL="801687" lvl="1" indent="-514350"/>
            <a:r>
              <a:rPr lang="id-ID" sz="2000" dirty="0"/>
              <a:t>FP-Growth, A Priori, </a:t>
            </a:r>
            <a:r>
              <a:rPr lang="id-ID" sz="2000" dirty="0" err="1"/>
              <a:t>Coefficient</a:t>
            </a:r>
            <a:r>
              <a:rPr lang="id-ID" sz="2000" dirty="0"/>
              <a:t> of </a:t>
            </a:r>
            <a:r>
              <a:rPr lang="id-ID" sz="2000" dirty="0" err="1"/>
              <a:t>Correlation</a:t>
            </a:r>
            <a:r>
              <a:rPr lang="en-US" sz="2000" dirty="0"/>
              <a:t>, Chi Square, </a:t>
            </a:r>
            <a:r>
              <a:rPr lang="id-ID" sz="2000" dirty="0" err="1"/>
              <a:t>etc</a:t>
            </a:r>
            <a:endParaRPr lang="id-ID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Metode</a:t>
            </a:r>
            <a:r>
              <a:rPr lang="id-ID" dirty="0" smtClean="0"/>
              <a:t> Data Mining (DM)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t="27508" r="26000" b="30000"/>
          <a:stretch/>
        </p:blipFill>
        <p:spPr bwMode="auto">
          <a:xfrm>
            <a:off x="7634622" y="2246826"/>
            <a:ext cx="4150978" cy="280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484784"/>
            <a:ext cx="9865096" cy="464309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Formula/</a:t>
            </a:r>
            <a:r>
              <a:rPr lang="id-ID" dirty="0" err="1" smtClean="0">
                <a:solidFill>
                  <a:srgbClr val="C00000"/>
                </a:solidFill>
              </a:rPr>
              <a:t>Function</a:t>
            </a:r>
            <a:r>
              <a:rPr lang="id-ID" dirty="0" smtClean="0"/>
              <a:t> (Rumus atau Fungsi Regresi)</a:t>
            </a:r>
          </a:p>
          <a:p>
            <a:pPr lvl="1"/>
            <a:r>
              <a:rPr lang="id-ID" sz="2000" dirty="0"/>
              <a:t>WAKTU TEMPUH = 0.48 + 0.6 JARAK + 0.34 LAMPU + 0.2 PESANAN </a:t>
            </a:r>
          </a:p>
          <a:p>
            <a:pPr lvl="1"/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/>
              <a:t>Decision</a:t>
            </a:r>
            <a:r>
              <a:rPr lang="id-ID" dirty="0" smtClean="0"/>
              <a:t> </a:t>
            </a:r>
            <a:r>
              <a:rPr lang="id-ID" dirty="0" err="1" smtClean="0">
                <a:solidFill>
                  <a:srgbClr val="C00000"/>
                </a:solidFill>
              </a:rPr>
              <a:t>Tree</a:t>
            </a:r>
            <a:r>
              <a:rPr lang="id-ID" dirty="0" smtClean="0"/>
              <a:t> (Pohon Keputusan)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Tingkat </a:t>
            </a:r>
            <a:r>
              <a:rPr lang="en-US" dirty="0" err="1" smtClean="0">
                <a:solidFill>
                  <a:srgbClr val="C00000"/>
                </a:solidFill>
              </a:rPr>
              <a:t>Korelasi</a:t>
            </a: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Rule</a:t>
            </a:r>
            <a:r>
              <a:rPr lang="id-ID" dirty="0" smtClean="0"/>
              <a:t> (Aturan)</a:t>
            </a:r>
          </a:p>
          <a:p>
            <a:pPr lvl="1"/>
            <a:r>
              <a:rPr lang="id-ID" dirty="0" smtClean="0"/>
              <a:t>IF ips3=2.8  THEN </a:t>
            </a:r>
            <a:r>
              <a:rPr lang="id-ID" dirty="0" err="1" smtClean="0"/>
              <a:t>lulustepatwaktu</a:t>
            </a:r>
            <a:r>
              <a:rPr lang="id-ID" dirty="0" smtClean="0"/>
              <a:t/>
            </a:r>
            <a:br>
              <a:rPr lang="id-ID" dirty="0" smtClean="0"/>
            </a:b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Cluster</a:t>
            </a:r>
            <a:r>
              <a:rPr lang="id-ID" dirty="0" smtClean="0"/>
              <a:t> (</a:t>
            </a:r>
            <a:r>
              <a:rPr lang="id-ID" dirty="0" err="1" smtClean="0"/>
              <a:t>Klaster</a:t>
            </a:r>
            <a:r>
              <a:rPr lang="id-ID" dirty="0" smtClean="0"/>
              <a:t>)</a:t>
            </a:r>
          </a:p>
          <a:p>
            <a:pPr lvl="1"/>
            <a:endParaRPr lang="id-ID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3. </a:t>
            </a:r>
            <a:r>
              <a:rPr lang="en-US" dirty="0" err="1" smtClean="0"/>
              <a:t>Pengetahuan</a:t>
            </a:r>
            <a:r>
              <a:rPr lang="en-US" dirty="0" smtClean="0"/>
              <a:t> (</a:t>
            </a:r>
            <a:r>
              <a:rPr lang="en-US" dirty="0" err="1" smtClean="0"/>
              <a:t>Pola</a:t>
            </a:r>
            <a:r>
              <a:rPr lang="en-US" dirty="0" smtClean="0"/>
              <a:t>/Model)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53943" y="5124266"/>
            <a:ext cx="2057400" cy="135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92344" y="5124266"/>
            <a:ext cx="2033037" cy="137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7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C61877D-90CA-4231-9F97-F65381D98A5B}"/>
  <p:tag name="GENSWF_ADVANCE_TIME" val="5"/>
  <p:tag name="TIMING" val="|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C2A36B8-81E9-4418-9DCB-3D1F5EDA54E5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12F938-5B5F-4606-B6FD-3022D428B9FD}"/>
  <p:tag name="GENSWF_ADVANCE_TIME" val="5"/>
  <p:tag name="TIMING" val="|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D5351ED-DEDF-485F-BB12-E14ECC725F22}"/>
  <p:tag name="GENSWF_ADVANCE_TIME" val="5"/>
  <p:tag name="TIMING" val="|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EB7E921-A841-4E8C-9A2E-A2EC263D6AF7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9A68B3D-573D-4525-A8D1-28193CB6E85F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FB6FB9D-2893-40DB-A78E-D88AAF5439C5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BB4C253-971A-4137-97BD-13D25E7528C6}"/>
  <p:tag name="GENSWF_ADVANCE_TIME" val="5"/>
  <p:tag name="TIMING" val="|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7868DA-247C-4E9D-B7FA-07FD15C2B1BA}"/>
  <p:tag name="GENSWF_ADVANCE_TIME" val="5"/>
  <p:tag name="TIMING" val="|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6647337-C55C-4F1B-99C1-B9C1A865183A}"/>
  <p:tag name="GENSWF_ADVANCE_TIME" val="5"/>
  <p:tag name="TIMING" val="|5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C981744-6BAA-4CC2-9F50-997C46154513}"/>
  <p:tag name="GENSWF_ADVANCE_TIME" val="5"/>
  <p:tag name="TIMING" val="|5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2626CB6-8589-489F-BD39-F896C4A6B045}"/>
  <p:tag name="GENSWF_ADVANCE_TIME" val="5"/>
  <p:tag name="TIMING" val="|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5E6EC8-E3C0-4621-AAC5-6E5A3F666015}"/>
  <p:tag name="GENSWF_ADVANCE_TIME" val="5"/>
  <p:tag name="TIMING" val="|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099395C-D582-4127-B22A-5E0251EC673E}"/>
  <p:tag name="GENSWF_ADVANCE_TIME" val="5"/>
  <p:tag name="TIMING" val="|5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EDDED6D-13C1-4460-B360-4EB7FDCDFFA7}"/>
  <p:tag name="GENSWF_ADVANCE_TIME" val="5"/>
  <p:tag name="TIMING" val="|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B0D012B-336D-4189-9ED8-BACE16B7BFD3}"/>
  <p:tag name="GENSWF_ADVANCE_TIME" val="5"/>
  <p:tag name="TIMING" val="|5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F00D28A-3D0A-4A65-A0BA-3ECCA6A147E9}"/>
  <p:tag name="GENSWF_ADVANCE_TIME" val="5"/>
  <p:tag name="TIMING" val="|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70A41AA-AD24-4263-A34D-F1205F94BBF5}"/>
  <p:tag name="GENSWF_ADVANCE_TIME" val="5"/>
  <p:tag name="TIMING" val="|5"/>
  <p:tag name="ISPRING_CUSTOM_TIMING_US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A922DBC-9372-4535-A5D0-83D1E25D506F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0A5B97C-F454-45E3-B6E4-59305876D2A7}"/>
  <p:tag name="GENSWF_ADVANCE_TIME" val="5"/>
  <p:tag name="TIMING" val="|5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5E6EC8-E3C0-4621-AAC5-6E5A3F666015}"/>
  <p:tag name="GENSWF_ADVANCE_TIME" val="5"/>
  <p:tag name="TIMING" val="|5"/>
  <p:tag name="ISPRING_CUSTOM_TIMING_US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6647337-C55C-4F1B-99C1-B9C1A865183A}"/>
  <p:tag name="GENSWF_ADVANCE_TIME" val="5"/>
  <p:tag name="TIMING" val="|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35F6230-3588-4924-A12F-6532AD095725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9E09E75-8351-4EAF-A55B-2C395D96267E}"/>
  <p:tag name="GENSWF_ADVANCE_TIME" val="5"/>
  <p:tag name="TIMING" val="|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DE39108-25AD-4454-A0E8-31098F81F628}"/>
  <p:tag name="GENSWF_ADVANCE_TIME" val="5"/>
  <p:tag name="TIMING" val="|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05334EE-31C2-4587-9D79-21A358B3B7C5}"/>
  <p:tag name="GENSWF_ADVANCE_TIME" val="5"/>
  <p:tag name="TIMING" val="|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A1AFE90-E975-4E1B-9DB2-13D4A63B4A2A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7162</TotalTime>
  <Words>3169</Words>
  <Application>Microsoft Office PowerPoint</Application>
  <PresentationFormat>Widescreen</PresentationFormat>
  <Paragraphs>625</Paragraphs>
  <Slides>79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ＭＳ Ｐゴシック</vt:lpstr>
      <vt:lpstr>Arial</vt:lpstr>
      <vt:lpstr>Bebas Neue</vt:lpstr>
      <vt:lpstr>Calibri</vt:lpstr>
      <vt:lpstr>Calibri Light</vt:lpstr>
      <vt:lpstr>Cambria Math</vt:lpstr>
      <vt:lpstr>Lato</vt:lpstr>
      <vt:lpstr>Verdana</vt:lpstr>
      <vt:lpstr>Wingdings</vt:lpstr>
      <vt:lpstr>powerpoint-template-apr7</vt:lpstr>
      <vt:lpstr>3_Custom Design</vt:lpstr>
      <vt:lpstr>Image</vt:lpstr>
      <vt:lpstr>FAKULTAS TEKNOLOGI INFORMASI</vt:lpstr>
      <vt:lpstr>Proses data mining</vt:lpstr>
      <vt:lpstr>Tujuan Pembelajaran</vt:lpstr>
      <vt:lpstr>Topik Pembahasan</vt:lpstr>
      <vt:lpstr>Proses Data Mining</vt:lpstr>
      <vt:lpstr>1. Himpunan Data (Dataset)</vt:lpstr>
      <vt:lpstr>Dataset (Himpunan Data)</vt:lpstr>
      <vt:lpstr>2. Metode Data Mining (DM)</vt:lpstr>
      <vt:lpstr>3. Pengetahuan (Pola/Model)</vt:lpstr>
      <vt:lpstr>4. Evaluasi (Akurasi, Error, etc)</vt:lpstr>
      <vt:lpstr>Panduan untuk klasifikasi nilai AUC</vt:lpstr>
      <vt:lpstr>Kriteria Evaluasi dan Validasi Model</vt:lpstr>
      <vt:lpstr>2.2 Penerapan Proses Data Mining (Dataset – Model)</vt:lpstr>
      <vt:lpstr>Proses Data Mining</vt:lpstr>
      <vt:lpstr>Instalasi Rapidminer</vt:lpstr>
      <vt:lpstr>Instalasi WEKA</vt:lpstr>
      <vt:lpstr>Latihan: Rekomendasi Main Golf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Latihan: Penentuan Jenis Bunga Iris</vt:lpstr>
      <vt:lpstr>Contoh Menggunakan WEKA</vt:lpstr>
      <vt:lpstr>PowerPoint Presentation</vt:lpstr>
      <vt:lpstr>PowerPoint Presentation</vt:lpstr>
      <vt:lpstr>PowerPoint Presentation</vt:lpstr>
      <vt:lpstr>Klasifikasi dengan C4.5</vt:lpstr>
      <vt:lpstr>Memvisualisasi Tree</vt:lpstr>
      <vt:lpstr>2.3 Evaluasi dan Validasi terhadap Model yang Terbentuk</vt:lpstr>
      <vt:lpstr>Proses Data Mining</vt:lpstr>
      <vt:lpstr>Evaluasi Data Mining</vt:lpstr>
      <vt:lpstr>Pengujian Model Data Mining</vt:lpstr>
      <vt:lpstr>PowerPoint Presentation</vt:lpstr>
      <vt:lpstr>Confusion Matrix  Accuracy</vt:lpstr>
      <vt:lpstr>Sensitivitas dan Spesifisitas</vt:lpstr>
      <vt:lpstr>PPV and NPV</vt:lpstr>
      <vt:lpstr>Kurva ROC - AUC (Area Under Curve)</vt:lpstr>
      <vt:lpstr>Kurva ROC - AUC (Area Under Curve)</vt:lpstr>
      <vt:lpstr>PowerPoint Presentation</vt:lpstr>
      <vt:lpstr>PowerPoint Presentation</vt:lpstr>
      <vt:lpstr>10 Fold Cross-Validation</vt:lpstr>
      <vt:lpstr>10 Fold Cross-Validation</vt:lpstr>
      <vt:lpstr>Contoh - Hasil Prediksi Elektabilitas Caleg</vt:lpstr>
      <vt:lpstr>Contoh - Hasil Prediksi Kelulusan Mahasiswa</vt:lpstr>
      <vt:lpstr>2.4 Proses Standard pada Data Mining (CRISP-DM)</vt:lpstr>
      <vt:lpstr>Data Mining Standard Process</vt:lpstr>
      <vt:lpstr>CRISP-DM</vt:lpstr>
      <vt:lpstr>1. Business Understanding</vt:lpstr>
      <vt:lpstr>2. Data Understanding</vt:lpstr>
      <vt:lpstr>3. Data Preparation</vt:lpstr>
      <vt:lpstr>4. Modeling</vt:lpstr>
      <vt:lpstr>5. Evaluation</vt:lpstr>
      <vt:lpstr>6. Deployment</vt:lpstr>
      <vt:lpstr>Studi Kasus CRISP-DM</vt:lpstr>
      <vt:lpstr>CRISP-DM</vt:lpstr>
      <vt:lpstr>Konteks dan Perspektif</vt:lpstr>
      <vt:lpstr>1. Business Understanding</vt:lpstr>
      <vt:lpstr>2. Data Understanding</vt:lpstr>
      <vt:lpstr>3. Data Preparation</vt:lpstr>
      <vt:lpstr>4. Modeling</vt:lpstr>
      <vt:lpstr>4. Modeling</vt:lpstr>
      <vt:lpstr>5. Evaluation</vt:lpstr>
      <vt:lpstr>5. Evaluation</vt:lpstr>
      <vt:lpstr>5. Evaluation</vt:lpstr>
      <vt:lpstr>5. Evaluation</vt:lpstr>
      <vt:lpstr>5. Evaluation</vt:lpstr>
      <vt:lpstr>6. Deployment</vt:lpstr>
      <vt:lpstr>6. Deployment</vt:lpstr>
      <vt:lpstr>6. Deployment</vt:lpstr>
      <vt:lpstr>6. Deployment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Pavilion</cp:lastModifiedBy>
  <cp:revision>395</cp:revision>
  <dcterms:created xsi:type="dcterms:W3CDTF">2011-05-21T14:11:58Z</dcterms:created>
  <dcterms:modified xsi:type="dcterms:W3CDTF">2020-09-22T17:42:11Z</dcterms:modified>
</cp:coreProperties>
</file>